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433" r:id="rId3"/>
    <p:sldId id="431" r:id="rId4"/>
    <p:sldId id="280" r:id="rId5"/>
    <p:sldId id="291" r:id="rId6"/>
    <p:sldId id="298" r:id="rId7"/>
    <p:sldId id="305" r:id="rId8"/>
    <p:sldId id="327" r:id="rId9"/>
    <p:sldId id="338" r:id="rId10"/>
    <p:sldId id="361" r:id="rId11"/>
    <p:sldId id="375" r:id="rId12"/>
    <p:sldId id="382" r:id="rId13"/>
    <p:sldId id="386" r:id="rId14"/>
    <p:sldId id="396" r:id="rId15"/>
    <p:sldId id="401" r:id="rId16"/>
    <p:sldId id="409" r:id="rId17"/>
    <p:sldId id="412" r:id="rId18"/>
    <p:sldId id="417" r:id="rId19"/>
    <p:sldId id="418" r:id="rId20"/>
    <p:sldId id="419" r:id="rId21"/>
    <p:sldId id="423" r:id="rId22"/>
    <p:sldId id="425" r:id="rId23"/>
    <p:sldId id="42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showGuides="1">
      <p:cViewPr varScale="1">
        <p:scale>
          <a:sx n="72" d="100"/>
          <a:sy n="72" d="100"/>
        </p:scale>
        <p:origin x="1142"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C467F8-E6A8-4564-99BF-7159093C871B}"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346849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467F8-E6A8-4564-99BF-7159093C871B}"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512223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467F8-E6A8-4564-99BF-7159093C871B}"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49293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C467F8-E6A8-4564-99BF-7159093C871B}"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106773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467F8-E6A8-4564-99BF-7159093C871B}"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28773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C467F8-E6A8-4564-99BF-7159093C871B}"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2698413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C467F8-E6A8-4564-99BF-7159093C871B}"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263250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C467F8-E6A8-4564-99BF-7159093C871B}"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965094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467F8-E6A8-4564-99BF-7159093C871B}"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862542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467F8-E6A8-4564-99BF-7159093C871B}"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120083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467F8-E6A8-4564-99BF-7159093C871B}"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2891D6-258D-4663-AC3A-D53B6605BF3A}" type="slidenum">
              <a:rPr lang="en-US" smtClean="0"/>
              <a:t>‹#›</a:t>
            </a:fld>
            <a:endParaRPr lang="en-US"/>
          </a:p>
        </p:txBody>
      </p:sp>
    </p:spTree>
    <p:extLst>
      <p:ext uri="{BB962C8B-B14F-4D97-AF65-F5344CB8AC3E}">
        <p14:creationId xmlns:p14="http://schemas.microsoft.com/office/powerpoint/2010/main" val="8407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C467F8-E6A8-4564-99BF-7159093C871B}" type="datetimeFigureOut">
              <a:rPr lang="en-US" smtClean="0"/>
              <a:t>3/28/2017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891D6-258D-4663-AC3A-D53B6605BF3A}" type="slidenum">
              <a:rPr lang="en-US" smtClean="0"/>
              <a:t>‹#›</a:t>
            </a:fld>
            <a:endParaRPr lang="en-US"/>
          </a:p>
        </p:txBody>
      </p:sp>
    </p:spTree>
    <p:extLst>
      <p:ext uri="{BB962C8B-B14F-4D97-AF65-F5344CB8AC3E}">
        <p14:creationId xmlns:p14="http://schemas.microsoft.com/office/powerpoint/2010/main" val="555667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Layout" Target="../slideLayouts/slideLayout1.xml"/><Relationship Id="rId5" Type="http://schemas.openxmlformats.org/officeDocument/2006/relationships/image" Target="../media/image4.tiff"/><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5.tiff"/><Relationship Id="rId1" Type="http://schemas.openxmlformats.org/officeDocument/2006/relationships/slideLayout" Target="../slideLayouts/slideLayout1.xml"/><Relationship Id="rId5" Type="http://schemas.openxmlformats.org/officeDocument/2006/relationships/image" Target="../media/image8.tiff"/><Relationship Id="rId4" Type="http://schemas.openxmlformats.org/officeDocument/2006/relationships/image" Target="../media/image7.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892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99560" y="314236"/>
            <a:ext cx="5544879"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ea typeface="Calibri" panose="020F0502020204030204" pitchFamily="34" charset="0"/>
              </a:rPr>
              <a:t>Session 2</a:t>
            </a:r>
            <a:endParaRPr lang="en-US" sz="3600" b="1" dirty="0"/>
          </a:p>
        </p:txBody>
      </p:sp>
      <p:sp>
        <p:nvSpPr>
          <p:cNvPr id="2" name="Rectangle 1"/>
          <p:cNvSpPr/>
          <p:nvPr/>
        </p:nvSpPr>
        <p:spPr>
          <a:xfrm>
            <a:off x="1472609" y="3105835"/>
            <a:ext cx="5385391" cy="2585323"/>
          </a:xfrm>
          <a:prstGeom prst="rect">
            <a:avLst/>
          </a:prstGeom>
        </p:spPr>
        <p:txBody>
          <a:bodyPr wrap="square">
            <a:spAutoFit/>
          </a:bodyPr>
          <a:lstStyle/>
          <a:p>
            <a:r>
              <a:rPr lang="en-US" b="1" dirty="0" smtClean="0"/>
              <a:t>Some areas of philosophy and what they are concerned with:</a:t>
            </a:r>
          </a:p>
          <a:p>
            <a:endParaRPr lang="en-US" dirty="0" smtClean="0"/>
          </a:p>
          <a:p>
            <a:r>
              <a:rPr lang="en-US" dirty="0" smtClean="0"/>
              <a:t>Metaphysics: the nature of the world</a:t>
            </a:r>
          </a:p>
          <a:p>
            <a:r>
              <a:rPr lang="en-US" dirty="0" smtClean="0"/>
              <a:t>Logic: the right ways to think</a:t>
            </a:r>
          </a:p>
          <a:p>
            <a:r>
              <a:rPr lang="en-US" dirty="0" smtClean="0"/>
              <a:t>Epistemology: how we know what we think we know</a:t>
            </a:r>
          </a:p>
          <a:p>
            <a:r>
              <a:rPr lang="en-US" dirty="0" smtClean="0"/>
              <a:t>Ethics: how we tell right from wrong</a:t>
            </a:r>
          </a:p>
          <a:p>
            <a:r>
              <a:rPr lang="en-US" dirty="0" smtClean="0"/>
              <a:t>Political philosophy: how to govern</a:t>
            </a:r>
          </a:p>
          <a:p>
            <a:r>
              <a:rPr lang="en-US" dirty="0" smtClean="0"/>
              <a:t>Aesthetics: what is beauty?</a:t>
            </a:r>
            <a:endParaRPr lang="en-US" dirty="0"/>
          </a:p>
        </p:txBody>
      </p:sp>
    </p:spTree>
    <p:extLst>
      <p:ext uri="{BB962C8B-B14F-4D97-AF65-F5344CB8AC3E}">
        <p14:creationId xmlns:p14="http://schemas.microsoft.com/office/powerpoint/2010/main" val="358271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1293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73888" y="93611"/>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Descartes’ Second Meditation</a:t>
            </a:r>
            <a:endParaRPr lang="en-US" sz="3600" b="1" dirty="0"/>
          </a:p>
        </p:txBody>
      </p:sp>
      <p:sp>
        <p:nvSpPr>
          <p:cNvPr id="6" name="Rectangle 5"/>
          <p:cNvSpPr/>
          <p:nvPr/>
        </p:nvSpPr>
        <p:spPr>
          <a:xfrm>
            <a:off x="170121" y="1710719"/>
            <a:ext cx="2775098" cy="2862322"/>
          </a:xfrm>
          <a:prstGeom prst="rect">
            <a:avLst/>
          </a:prstGeom>
        </p:spPr>
        <p:txBody>
          <a:bodyPr wrap="square">
            <a:spAutoFit/>
          </a:bodyPr>
          <a:lstStyle/>
          <a:p>
            <a:r>
              <a:rPr lang="en-US" b="1" dirty="0">
                <a:solidFill>
                  <a:srgbClr val="222222"/>
                </a:solidFill>
                <a:latin typeface="Roboto"/>
              </a:rPr>
              <a:t>E</a:t>
            </a:r>
            <a:r>
              <a:rPr lang="en-US" b="1" dirty="0" smtClean="0">
                <a:solidFill>
                  <a:srgbClr val="222222"/>
                </a:solidFill>
                <a:latin typeface="Roboto"/>
              </a:rPr>
              <a:t>pistemology</a:t>
            </a:r>
            <a:endParaRPr lang="en-US" b="1" dirty="0">
              <a:solidFill>
                <a:srgbClr val="222222"/>
              </a:solidFill>
              <a:latin typeface="Roboto"/>
            </a:endParaRPr>
          </a:p>
          <a:p>
            <a:endParaRPr lang="en-US" dirty="0" smtClean="0">
              <a:solidFill>
                <a:srgbClr val="222222"/>
              </a:solidFill>
              <a:latin typeface="Roboto"/>
            </a:endParaRPr>
          </a:p>
          <a:p>
            <a:r>
              <a:rPr lang="en-US" dirty="0" smtClean="0">
                <a:solidFill>
                  <a:srgbClr val="222222"/>
                </a:solidFill>
                <a:latin typeface="Roboto"/>
              </a:rPr>
              <a:t>is the </a:t>
            </a:r>
            <a:r>
              <a:rPr lang="en-US" dirty="0">
                <a:solidFill>
                  <a:srgbClr val="222222"/>
                </a:solidFill>
                <a:latin typeface="Roboto"/>
              </a:rPr>
              <a:t>theory of knowledge, especially with regard to its methods, validity, and scope. Epistemology is the investigation of what distinguishes justified belief from opinion.</a:t>
            </a:r>
            <a:endParaRPr lang="en-US" b="0" i="0" dirty="0">
              <a:solidFill>
                <a:srgbClr val="222222"/>
              </a:solidFill>
              <a:effectLst/>
              <a:latin typeface="Roboto"/>
            </a:endParaRPr>
          </a:p>
        </p:txBody>
      </p:sp>
      <p:sp>
        <p:nvSpPr>
          <p:cNvPr id="8" name="Rectangle 7"/>
          <p:cNvSpPr/>
          <p:nvPr/>
        </p:nvSpPr>
        <p:spPr>
          <a:xfrm>
            <a:off x="2849517" y="2917544"/>
            <a:ext cx="6289158" cy="1200329"/>
          </a:xfrm>
          <a:prstGeom prst="rect">
            <a:avLst/>
          </a:prstGeom>
        </p:spPr>
        <p:txBody>
          <a:bodyPr wrap="square">
            <a:spAutoFit/>
          </a:bodyPr>
          <a:lstStyle/>
          <a:p>
            <a:r>
              <a:rPr lang="en-US" b="1" dirty="0" smtClean="0">
                <a:latin typeface="Arial" panose="020B0604020202020204" pitchFamily="34" charset="0"/>
              </a:rPr>
              <a:t>Empiricism</a:t>
            </a:r>
            <a:endParaRPr lang="en-US" b="1" dirty="0">
              <a:latin typeface="Arial" panose="020B0604020202020204" pitchFamily="34" charset="0"/>
            </a:endParaRPr>
          </a:p>
          <a:p>
            <a:r>
              <a:rPr lang="en-US" dirty="0">
                <a:latin typeface="Arial" panose="020B0604020202020204" pitchFamily="34" charset="0"/>
              </a:rPr>
              <a:t>In philosophy, empiricism is generally a theory of knowledge focusing on the role of experience, especially experience based on perceptual observations by the senses. </a:t>
            </a:r>
            <a:endParaRPr lang="en-US" b="0" i="0" dirty="0">
              <a:effectLst/>
              <a:latin typeface="Arial" panose="020B0604020202020204" pitchFamily="34" charset="0"/>
            </a:endParaRPr>
          </a:p>
        </p:txBody>
      </p:sp>
      <p:sp>
        <p:nvSpPr>
          <p:cNvPr id="9" name="Rectangle 8"/>
          <p:cNvSpPr/>
          <p:nvPr/>
        </p:nvSpPr>
        <p:spPr>
          <a:xfrm>
            <a:off x="2849517" y="1528730"/>
            <a:ext cx="6289158" cy="1200329"/>
          </a:xfrm>
          <a:prstGeom prst="rect">
            <a:avLst/>
          </a:prstGeom>
        </p:spPr>
        <p:txBody>
          <a:bodyPr wrap="square">
            <a:spAutoFit/>
          </a:bodyPr>
          <a:lstStyle/>
          <a:p>
            <a:r>
              <a:rPr lang="en-US" b="1" dirty="0" smtClean="0">
                <a:latin typeface="Arial" panose="020B0604020202020204" pitchFamily="34" charset="0"/>
              </a:rPr>
              <a:t>Idealism</a:t>
            </a:r>
            <a:endParaRPr lang="en-US" b="1" dirty="0">
              <a:latin typeface="Arial" panose="020B0604020202020204" pitchFamily="34" charset="0"/>
            </a:endParaRPr>
          </a:p>
          <a:p>
            <a:r>
              <a:rPr lang="en-US" dirty="0">
                <a:latin typeface="Arial" panose="020B0604020202020204" pitchFamily="34" charset="0"/>
              </a:rPr>
              <a:t>Many idealists believe that knowledge is primarily (at least in some areas) </a:t>
            </a:r>
            <a:r>
              <a:rPr lang="en-US" dirty="0" smtClean="0">
                <a:latin typeface="Arial" panose="020B0604020202020204" pitchFamily="34" charset="0"/>
              </a:rPr>
              <a:t>innate—for </a:t>
            </a:r>
            <a:r>
              <a:rPr lang="en-US" dirty="0">
                <a:latin typeface="Arial" panose="020B0604020202020204" pitchFamily="34" charset="0"/>
              </a:rPr>
              <a:t>example, in the form of concepts not derived from experience.</a:t>
            </a:r>
            <a:endParaRPr lang="en-US" b="0" i="0" dirty="0">
              <a:effectLst/>
              <a:latin typeface="Arial" panose="020B0604020202020204" pitchFamily="34" charset="0"/>
            </a:endParaRPr>
          </a:p>
        </p:txBody>
      </p:sp>
      <p:sp>
        <p:nvSpPr>
          <p:cNvPr id="10" name="Rectangle 9"/>
          <p:cNvSpPr/>
          <p:nvPr/>
        </p:nvSpPr>
        <p:spPr>
          <a:xfrm>
            <a:off x="2849517" y="5380097"/>
            <a:ext cx="6289158" cy="1200329"/>
          </a:xfrm>
          <a:prstGeom prst="rect">
            <a:avLst/>
          </a:prstGeom>
        </p:spPr>
        <p:txBody>
          <a:bodyPr wrap="square">
            <a:spAutoFit/>
          </a:bodyPr>
          <a:lstStyle/>
          <a:p>
            <a:r>
              <a:rPr lang="en-US" b="1" dirty="0" smtClean="0">
                <a:latin typeface="Arial" panose="020B0604020202020204" pitchFamily="34" charset="0"/>
              </a:rPr>
              <a:t>Constructivism</a:t>
            </a:r>
            <a:endParaRPr lang="en-US" b="1" dirty="0">
              <a:latin typeface="Arial" panose="020B0604020202020204" pitchFamily="34" charset="0"/>
            </a:endParaRPr>
          </a:p>
          <a:p>
            <a:r>
              <a:rPr lang="en-US" dirty="0">
                <a:latin typeface="Arial" panose="020B0604020202020204" pitchFamily="34" charset="0"/>
              </a:rPr>
              <a:t>Constructivism is a view in philosophy according to which all </a:t>
            </a:r>
            <a:r>
              <a:rPr lang="en-US" dirty="0" smtClean="0">
                <a:latin typeface="Arial" panose="020B0604020202020204" pitchFamily="34" charset="0"/>
              </a:rPr>
              <a:t>knowledge </a:t>
            </a:r>
            <a:r>
              <a:rPr lang="en-US" dirty="0">
                <a:latin typeface="Arial" panose="020B0604020202020204" pitchFamily="34" charset="0"/>
              </a:rPr>
              <a:t>is a compilation of human-made </a:t>
            </a:r>
            <a:r>
              <a:rPr lang="en-US" dirty="0" smtClean="0">
                <a:latin typeface="Arial" panose="020B0604020202020204" pitchFamily="34" charset="0"/>
              </a:rPr>
              <a:t>constructions, not </a:t>
            </a:r>
            <a:r>
              <a:rPr lang="en-US" dirty="0">
                <a:latin typeface="Arial" panose="020B0604020202020204" pitchFamily="34" charset="0"/>
              </a:rPr>
              <a:t>the neutral discovery of an objective </a:t>
            </a:r>
            <a:r>
              <a:rPr lang="en-US" dirty="0" smtClean="0">
                <a:latin typeface="Arial" panose="020B0604020202020204" pitchFamily="34" charset="0"/>
              </a:rPr>
              <a:t>truth.</a:t>
            </a:r>
            <a:r>
              <a:rPr lang="en-US" dirty="0">
                <a:latin typeface="Arial" panose="020B0604020202020204" pitchFamily="34" charset="0"/>
              </a:rPr>
              <a:t> </a:t>
            </a:r>
            <a:endParaRPr lang="en-US" b="0" i="0" dirty="0">
              <a:effectLst/>
              <a:latin typeface="Arial" panose="020B0604020202020204" pitchFamily="34" charset="0"/>
            </a:endParaRPr>
          </a:p>
        </p:txBody>
      </p:sp>
      <p:sp>
        <p:nvSpPr>
          <p:cNvPr id="11" name="Rectangle 10"/>
          <p:cNvSpPr/>
          <p:nvPr/>
        </p:nvSpPr>
        <p:spPr>
          <a:xfrm>
            <a:off x="2849517" y="4312350"/>
            <a:ext cx="4572000" cy="923330"/>
          </a:xfrm>
          <a:prstGeom prst="rect">
            <a:avLst/>
          </a:prstGeom>
        </p:spPr>
        <p:txBody>
          <a:bodyPr>
            <a:spAutoFit/>
          </a:bodyPr>
          <a:lstStyle/>
          <a:p>
            <a:r>
              <a:rPr lang="en-US" b="1" dirty="0" smtClean="0">
                <a:latin typeface="Arial" panose="020B0604020202020204" pitchFamily="34" charset="0"/>
                <a:cs typeface="Arial" panose="020B0604020202020204" pitchFamily="34" charset="0"/>
              </a:rPr>
              <a:t>Rationalism</a:t>
            </a: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doctrine that knowledge is acquired by reason without resort to experience </a:t>
            </a:r>
          </a:p>
        </p:txBody>
      </p:sp>
    </p:spTree>
    <p:extLst>
      <p:ext uri="{BB962C8B-B14F-4D97-AF65-F5344CB8AC3E}">
        <p14:creationId xmlns:p14="http://schemas.microsoft.com/office/powerpoint/2010/main" val="1552645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30372" y="1541721"/>
            <a:ext cx="8683255" cy="2190308"/>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en-US" dirty="0" smtClean="0"/>
              <a:t>Socrates, Plato, and Aristotle were ancient Greek philosophers</a:t>
            </a:r>
          </a:p>
          <a:p>
            <a:pPr algn="l"/>
            <a:r>
              <a:rPr lang="en-US" altLang="en-US" dirty="0" smtClean="0"/>
              <a:t>Socrates was Plato’s teacher and Plato was Aristotle’s teacher</a:t>
            </a:r>
          </a:p>
          <a:p>
            <a:pPr algn="l"/>
            <a:r>
              <a:rPr lang="en-US" altLang="en-US" dirty="0" smtClean="0"/>
              <a:t>Socrates left </a:t>
            </a:r>
            <a:r>
              <a:rPr lang="en-US" altLang="en-US" dirty="0" smtClean="0"/>
              <a:t>no writing</a:t>
            </a:r>
          </a:p>
          <a:p>
            <a:pPr algn="l"/>
            <a:r>
              <a:rPr lang="en-US" altLang="en-US" dirty="0" smtClean="0"/>
              <a:t>Plato wrote dialogues in which Socrates discussed topics with other people.</a:t>
            </a:r>
          </a:p>
          <a:p>
            <a:pPr algn="l"/>
            <a:r>
              <a:rPr lang="en-US" altLang="en-US" dirty="0" smtClean="0"/>
              <a:t>Plato’s best-known dialogue is </a:t>
            </a:r>
            <a:r>
              <a:rPr lang="en-US" altLang="en-US" dirty="0" smtClean="0"/>
              <a:t>the </a:t>
            </a:r>
            <a:r>
              <a:rPr lang="en-US" altLang="en-US" i="1" dirty="0" smtClean="0"/>
              <a:t>Republic</a:t>
            </a:r>
          </a:p>
        </p:txBody>
      </p:sp>
      <p:sp>
        <p:nvSpPr>
          <p:cNvPr id="5" name="Rectangle 4"/>
          <p:cNvSpPr/>
          <p:nvPr/>
        </p:nvSpPr>
        <p:spPr>
          <a:xfrm>
            <a:off x="0" y="-60457"/>
            <a:ext cx="9144000" cy="1134823"/>
          </a:xfrm>
          <a:prstGeom prst="rect">
            <a:avLst/>
          </a:prstGeom>
          <a:solidFill>
            <a:srgbClr val="702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73888" y="-125963"/>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Plato’s </a:t>
            </a:r>
            <a:r>
              <a:rPr lang="en-US" sz="3600" b="1" i="1" dirty="0" smtClean="0">
                <a:latin typeface="Calibri" panose="020F0502020204030204" pitchFamily="34" charset="0"/>
              </a:rPr>
              <a:t>Republic</a:t>
            </a:r>
            <a:endParaRPr lang="en-US" sz="3600" b="1" i="1" dirty="0"/>
          </a:p>
        </p:txBody>
      </p:sp>
      <p:sp>
        <p:nvSpPr>
          <p:cNvPr id="11" name="Rectangle 3"/>
          <p:cNvSpPr txBox="1">
            <a:spLocks noChangeArrowheads="1"/>
          </p:cNvSpPr>
          <p:nvPr/>
        </p:nvSpPr>
        <p:spPr>
          <a:xfrm>
            <a:off x="1704753" y="3852532"/>
            <a:ext cx="6096000" cy="23728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12800" indent="-812800" algn="l">
              <a:buFont typeface="Wingdings" panose="05000000000000000000" pitchFamily="2" charset="2"/>
              <a:buNone/>
            </a:pPr>
            <a:r>
              <a:rPr lang="en-US" altLang="en-US" dirty="0" smtClean="0"/>
              <a:t>Socratic Method:</a:t>
            </a:r>
          </a:p>
          <a:p>
            <a:pPr marL="1168400" lvl="1" indent="-711200" algn="l">
              <a:buFont typeface="Wingdings" panose="05000000000000000000" pitchFamily="2" charset="2"/>
              <a:buAutoNum type="romanUcPeriod"/>
            </a:pPr>
            <a:r>
              <a:rPr lang="en-US" altLang="en-US" dirty="0" smtClean="0"/>
              <a:t>Admit ignorance.</a:t>
            </a:r>
          </a:p>
          <a:p>
            <a:pPr marL="1168400" lvl="1" indent="-711200" algn="l">
              <a:buFont typeface="Wingdings" panose="05000000000000000000" pitchFamily="2" charset="2"/>
              <a:buAutoNum type="romanUcPeriod"/>
            </a:pPr>
            <a:r>
              <a:rPr lang="en-US" altLang="en-US" dirty="0" smtClean="0"/>
              <a:t>Never rely on tradition.</a:t>
            </a:r>
          </a:p>
          <a:p>
            <a:pPr marL="1168400" lvl="1" indent="-711200" algn="l">
              <a:buFont typeface="Wingdings" panose="05000000000000000000" pitchFamily="2" charset="2"/>
              <a:buAutoNum type="romanUcPeriod"/>
            </a:pPr>
            <a:r>
              <a:rPr lang="en-US" altLang="en-US" dirty="0" smtClean="0"/>
              <a:t>Continuously question.</a:t>
            </a:r>
          </a:p>
          <a:p>
            <a:pPr marL="1168400" lvl="1" indent="-711200" algn="l">
              <a:buFont typeface="Wingdings" panose="05000000000000000000" pitchFamily="2" charset="2"/>
              <a:buAutoNum type="romanUcPeriod"/>
            </a:pPr>
            <a:r>
              <a:rPr lang="en-US" altLang="en-US" dirty="0" smtClean="0"/>
              <a:t>Formulate your own opinions.</a:t>
            </a:r>
          </a:p>
          <a:p>
            <a:pPr marL="1168400" lvl="1" indent="-711200" algn="l">
              <a:buFont typeface="Wingdings" panose="05000000000000000000" pitchFamily="2" charset="2"/>
              <a:buAutoNum type="romanUcPeriod"/>
            </a:pPr>
            <a:r>
              <a:rPr lang="en-US" altLang="en-US" dirty="0" smtClean="0"/>
              <a:t>Test your opinions with others.</a:t>
            </a:r>
            <a:endParaRPr lang="en-US" altLang="en-US" dirty="0"/>
          </a:p>
        </p:txBody>
      </p:sp>
    </p:spTree>
    <p:extLst>
      <p:ext uri="{BB962C8B-B14F-4D97-AF65-F5344CB8AC3E}">
        <p14:creationId xmlns:p14="http://schemas.microsoft.com/office/powerpoint/2010/main" val="753008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457"/>
            <a:ext cx="9144000" cy="1134823"/>
          </a:xfrm>
          <a:prstGeom prst="rect">
            <a:avLst/>
          </a:prstGeom>
          <a:solidFill>
            <a:srgbClr val="702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536944" y="2064186"/>
            <a:ext cx="8229600" cy="308573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altLang="en-US" sz="1800" dirty="0" smtClean="0">
                <a:latin typeface="+mn-lt"/>
              </a:rPr>
              <a:t>In the </a:t>
            </a:r>
            <a:r>
              <a:rPr lang="en-AU" altLang="en-US" sz="1800" i="1" dirty="0" smtClean="0">
                <a:latin typeface="+mn-lt"/>
              </a:rPr>
              <a:t>Republic</a:t>
            </a:r>
            <a:r>
              <a:rPr lang="en-AU" altLang="en-US" sz="1800" dirty="0" smtClean="0">
                <a:latin typeface="+mn-lt"/>
              </a:rPr>
              <a:t>, Plato imagines a utopia or perfect society.</a:t>
            </a:r>
            <a:br>
              <a:rPr lang="en-AU" altLang="en-US" sz="1800" dirty="0" smtClean="0">
                <a:latin typeface="+mn-lt"/>
              </a:rPr>
            </a:br>
            <a:r>
              <a:rPr lang="en-AU" altLang="en-US" sz="1800" dirty="0" smtClean="0">
                <a:latin typeface="+mn-lt"/>
              </a:rPr>
              <a:t/>
            </a:r>
            <a:br>
              <a:rPr lang="en-AU" altLang="en-US" sz="1800" dirty="0" smtClean="0">
                <a:latin typeface="+mn-lt"/>
              </a:rPr>
            </a:br>
            <a:r>
              <a:rPr lang="en-AU" altLang="en-US" sz="1800" dirty="0" smtClean="0">
                <a:latin typeface="+mn-lt"/>
              </a:rPr>
              <a:t>Plato </a:t>
            </a:r>
            <a:r>
              <a:rPr lang="en-US" sz="1800" dirty="0" smtClean="0"/>
              <a:t>considers </a:t>
            </a:r>
            <a:r>
              <a:rPr lang="en-US" sz="1800" dirty="0"/>
              <a:t>the natures of existing regimes and then propose a series of different, hypothetical cities in comparison. This culminates in the discussion of a hypothetical </a:t>
            </a:r>
            <a:r>
              <a:rPr lang="en-US" sz="1800" dirty="0" smtClean="0"/>
              <a:t>ideal city-state </a:t>
            </a:r>
            <a:r>
              <a:rPr lang="en-US" sz="1800" dirty="0"/>
              <a:t>ruled by a philosopher king.</a:t>
            </a:r>
          </a:p>
          <a:p>
            <a:pPr algn="l"/>
            <a:r>
              <a:rPr lang="en-AU" altLang="en-US" sz="1800" dirty="0" smtClean="0">
                <a:latin typeface="+mn-lt"/>
              </a:rPr>
              <a:t/>
            </a:r>
            <a:br>
              <a:rPr lang="en-AU" altLang="en-US" sz="1800" dirty="0" smtClean="0">
                <a:latin typeface="+mn-lt"/>
              </a:rPr>
            </a:br>
            <a:r>
              <a:rPr lang="en-AU" altLang="en-US" sz="1800" dirty="0" smtClean="0">
                <a:latin typeface="+mn-lt"/>
              </a:rPr>
              <a:t>Plato advances numerous arguments for his ideal state but one is important to bear in mind:</a:t>
            </a:r>
            <a:br>
              <a:rPr lang="en-AU" altLang="en-US" sz="1800" dirty="0" smtClean="0">
                <a:latin typeface="+mn-lt"/>
              </a:rPr>
            </a:br>
            <a:r>
              <a:rPr lang="en-AU" altLang="en-US" sz="1800" dirty="0" smtClean="0">
                <a:latin typeface="+mn-lt"/>
              </a:rPr>
              <a:t>	Plato thinks ruling is a </a:t>
            </a:r>
            <a:r>
              <a:rPr lang="en-AU" altLang="en-US" sz="1800" i="1" dirty="0" smtClean="0">
                <a:latin typeface="+mn-lt"/>
              </a:rPr>
              <a:t>specialised skill </a:t>
            </a:r>
            <a:r>
              <a:rPr lang="en-AU" altLang="en-US" sz="1800" dirty="0" smtClean="0">
                <a:latin typeface="+mn-lt"/>
              </a:rPr>
              <a:t>no less than, say, making shoes or 	building a ship.</a:t>
            </a:r>
            <a:br>
              <a:rPr lang="en-AU" altLang="en-US" sz="1800" dirty="0" smtClean="0">
                <a:latin typeface="+mn-lt"/>
              </a:rPr>
            </a:br>
            <a:r>
              <a:rPr lang="en-AU" altLang="en-US" sz="1800" dirty="0" smtClean="0">
                <a:latin typeface="+mn-lt"/>
              </a:rPr>
              <a:t/>
            </a:r>
            <a:br>
              <a:rPr lang="en-AU" altLang="en-US" sz="1800" dirty="0" smtClean="0">
                <a:latin typeface="+mn-lt"/>
              </a:rPr>
            </a:br>
            <a:r>
              <a:rPr lang="en-AU" altLang="en-US" sz="1800" dirty="0" smtClean="0">
                <a:latin typeface="+mn-lt"/>
              </a:rPr>
              <a:t>	Therefore, he thinks it no more sensible to have unskilled non-specialists 	ruling than making ships or shoes.</a:t>
            </a:r>
          </a:p>
        </p:txBody>
      </p:sp>
      <p:sp>
        <p:nvSpPr>
          <p:cNvPr id="10" name="Rectangle 9"/>
          <p:cNvSpPr/>
          <p:nvPr/>
        </p:nvSpPr>
        <p:spPr>
          <a:xfrm>
            <a:off x="1073888" y="-125963"/>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Plato’s </a:t>
            </a:r>
            <a:r>
              <a:rPr lang="en-US" sz="3600" b="1" i="1" dirty="0" smtClean="0">
                <a:latin typeface="Calibri" panose="020F0502020204030204" pitchFamily="34" charset="0"/>
              </a:rPr>
              <a:t>Republic</a:t>
            </a:r>
            <a:endParaRPr lang="en-US" sz="3600" b="1" i="1" dirty="0"/>
          </a:p>
        </p:txBody>
      </p:sp>
    </p:spTree>
    <p:extLst>
      <p:ext uri="{BB962C8B-B14F-4D97-AF65-F5344CB8AC3E}">
        <p14:creationId xmlns:p14="http://schemas.microsoft.com/office/powerpoint/2010/main" val="1475437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6696" y="1105793"/>
            <a:ext cx="8330608" cy="4985980"/>
          </a:xfrm>
          <a:prstGeom prst="rect">
            <a:avLst/>
          </a:prstGeom>
        </p:spPr>
        <p:txBody>
          <a:bodyPr wrap="square">
            <a:spAutoFit/>
          </a:bodyPr>
          <a:lstStyle/>
          <a:p>
            <a:r>
              <a:rPr lang="en-US" sz="3200" b="1" dirty="0" smtClean="0">
                <a:ea typeface="Calibri" panose="020F0502020204030204" pitchFamily="34" charset="0"/>
              </a:rPr>
              <a:t>Two analogies in the </a:t>
            </a:r>
            <a:r>
              <a:rPr lang="en-US" sz="3200" b="1" i="1" dirty="0" smtClean="0">
                <a:ea typeface="Calibri" panose="020F0502020204030204" pitchFamily="34" charset="0"/>
              </a:rPr>
              <a:t>Republic</a:t>
            </a:r>
            <a:r>
              <a:rPr lang="en-US" sz="3200" b="1" dirty="0" smtClean="0">
                <a:ea typeface="Calibri" panose="020F0502020204030204" pitchFamily="34" charset="0"/>
              </a:rPr>
              <a:t>:</a:t>
            </a:r>
          </a:p>
          <a:p>
            <a:endParaRPr lang="en-US" sz="2400" b="1" dirty="0" smtClean="0">
              <a:ea typeface="Calibri" panose="020F0502020204030204" pitchFamily="34" charset="0"/>
            </a:endParaRPr>
          </a:p>
          <a:p>
            <a:r>
              <a:rPr lang="en-US" sz="2400" b="1" dirty="0" smtClean="0">
                <a:ea typeface="Calibri" panose="020F0502020204030204" pitchFamily="34" charset="0"/>
              </a:rPr>
              <a:t>The Cave</a:t>
            </a:r>
          </a:p>
          <a:p>
            <a:r>
              <a:rPr lang="en-US" sz="1400" dirty="0" smtClean="0"/>
              <a:t>Plato </a:t>
            </a:r>
            <a:r>
              <a:rPr lang="en-US" sz="1400" dirty="0"/>
              <a:t>has Socrates describe a group of people who have lived chained to the wall of a cave all of their lives, facing a blank wall. The people watch shadows projected on the wall from objects passing in front of a fire behind them, and give names to these shadows. The shadows are the prisoners' reality. Socrates explains how the philosopher is like a prisoner who is freed from the cave and comes to understand that the shadows on the wall are not reality at all, for he can perceive the true form of reality rather than the manufactured reality that is the shadows seen by the prisoners. The inmates of this place do not even desire to leave their prison; for they know no better life</a:t>
            </a:r>
            <a:r>
              <a:rPr lang="en-US" sz="1400" dirty="0" smtClean="0"/>
              <a:t>.</a:t>
            </a:r>
          </a:p>
          <a:p>
            <a:endParaRPr lang="en-US" sz="1400" b="1" dirty="0">
              <a:ea typeface="Calibri" panose="020F0502020204030204" pitchFamily="34" charset="0"/>
            </a:endParaRPr>
          </a:p>
          <a:p>
            <a:r>
              <a:rPr lang="en-US" sz="2400" b="1" dirty="0" smtClean="0">
                <a:ea typeface="Calibri" panose="020F0502020204030204" pitchFamily="34" charset="0"/>
              </a:rPr>
              <a:t>The Divided Line</a:t>
            </a:r>
          </a:p>
          <a:p>
            <a:r>
              <a:rPr lang="en-US" sz="1400" dirty="0" smtClean="0"/>
              <a:t>Socrates </a:t>
            </a:r>
            <a:r>
              <a:rPr lang="en-US" sz="1400" dirty="0"/>
              <a:t>asks </a:t>
            </a:r>
            <a:r>
              <a:rPr lang="en-US" sz="1400" dirty="0" smtClean="0"/>
              <a:t>to envision an </a:t>
            </a:r>
            <a:r>
              <a:rPr lang="en-US" sz="1400" dirty="0"/>
              <a:t>unequally bisected line </a:t>
            </a:r>
            <a:r>
              <a:rPr lang="en-US" sz="1400" dirty="0" smtClean="0"/>
              <a:t>and to </a:t>
            </a:r>
            <a:r>
              <a:rPr lang="en-US" sz="1400" dirty="0"/>
              <a:t>imagine further bisecting each of the two segments. Socrates explains that the four resulting segments represent four separate </a:t>
            </a:r>
            <a:r>
              <a:rPr lang="en-US" sz="1400" dirty="0" smtClean="0"/>
              <a:t>'affections' </a:t>
            </a:r>
            <a:r>
              <a:rPr lang="en-US" sz="1400" dirty="0"/>
              <a:t>of the psyche. The lower two sections are said to represent the visible while the higher two are said to represent the intelligible. These affections are described in succession as corresponding to increasing levels of reality and truth from </a:t>
            </a:r>
            <a:r>
              <a:rPr lang="en-US" sz="1400" dirty="0" smtClean="0"/>
              <a:t>conjecture </a:t>
            </a:r>
            <a:r>
              <a:rPr lang="en-US" sz="1400" dirty="0"/>
              <a:t>to </a:t>
            </a:r>
            <a:r>
              <a:rPr lang="en-US" sz="1400" dirty="0" smtClean="0"/>
              <a:t>belief </a:t>
            </a:r>
            <a:r>
              <a:rPr lang="en-US" sz="1400" dirty="0"/>
              <a:t>to </a:t>
            </a:r>
            <a:r>
              <a:rPr lang="en-US" sz="1400" dirty="0" smtClean="0"/>
              <a:t>thought </a:t>
            </a:r>
            <a:r>
              <a:rPr lang="en-US" sz="1400" dirty="0"/>
              <a:t>and finally to </a:t>
            </a:r>
            <a:r>
              <a:rPr lang="en-US" sz="1400" dirty="0" smtClean="0"/>
              <a:t>understanding.</a:t>
            </a:r>
            <a:endParaRPr lang="en-US" sz="3200" b="1" dirty="0">
              <a:effectLst/>
              <a:ea typeface="Calibri" panose="020F0502020204030204" pitchFamily="34" charset="0"/>
            </a:endParaRPr>
          </a:p>
          <a:p>
            <a:endParaRPr lang="en-US" sz="3200" b="1" dirty="0" smtClean="0">
              <a:effectLst/>
              <a:ea typeface="Calibri" panose="020F0502020204030204" pitchFamily="34" charset="0"/>
            </a:endParaRPr>
          </a:p>
        </p:txBody>
      </p:sp>
    </p:spTree>
    <p:extLst>
      <p:ext uri="{BB962C8B-B14F-4D97-AF65-F5344CB8AC3E}">
        <p14:creationId xmlns:p14="http://schemas.microsoft.com/office/powerpoint/2010/main" val="3917296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60457"/>
            <a:ext cx="9144000" cy="1134823"/>
          </a:xfrm>
          <a:prstGeom prst="rect">
            <a:avLst/>
          </a:prstGeom>
          <a:solidFill>
            <a:srgbClr val="702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073888" y="-125963"/>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Hume’s Standard of Taste</a:t>
            </a:r>
            <a:endParaRPr lang="en-US" sz="3600" b="1" i="1" dirty="0"/>
          </a:p>
        </p:txBody>
      </p:sp>
      <p:sp>
        <p:nvSpPr>
          <p:cNvPr id="6" name="Rectangle 2"/>
          <p:cNvSpPr>
            <a:spLocks noChangeArrowheads="1"/>
          </p:cNvSpPr>
          <p:nvPr/>
        </p:nvSpPr>
        <p:spPr bwMode="auto">
          <a:xfrm>
            <a:off x="388088" y="3001873"/>
            <a:ext cx="8394405"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Arial" panose="020B0604020202020204" pitchFamily="34" charset="0"/>
                <a:cs typeface="Arial" panose="020B0604020202020204" pitchFamily="34" charset="0"/>
              </a:rPr>
              <a:t>Hume held that knowledge must either be directly traceable to objects perceived in experience, or result from abstract reasoning about relations between ideas which are derived from experience</a:t>
            </a:r>
          </a:p>
        </p:txBody>
      </p:sp>
      <p:sp>
        <p:nvSpPr>
          <p:cNvPr id="7" name="Rectangle 2"/>
          <p:cNvSpPr>
            <a:spLocks noChangeArrowheads="1"/>
          </p:cNvSpPr>
          <p:nvPr/>
        </p:nvSpPr>
        <p:spPr bwMode="auto">
          <a:xfrm>
            <a:off x="388088" y="1798702"/>
            <a:ext cx="8394405" cy="8617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effectLst/>
              </a:rPr>
              <a:t>David Hume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rPr>
              <a:t>radical </a:t>
            </a:r>
            <a:r>
              <a:rPr kumimoji="0" lang="en-US" altLang="en-US" sz="1600" b="1" i="0" u="none" strike="noStrike" cap="none" normalizeH="0" baseline="0" dirty="0" smtClean="0">
                <a:ln>
                  <a:noFill/>
                </a:ln>
                <a:effectLst/>
              </a:rPr>
              <a:t>philosophical empiricism, skepticism, and naturalism</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smtClean="0"/>
              <a:t>British empiricist (with </a:t>
            </a:r>
            <a:r>
              <a:rPr kumimoji="0" lang="en-US" altLang="en-US" sz="1600" b="1" i="0" u="none" strike="noStrike" cap="none" normalizeH="0" baseline="0" dirty="0" smtClean="0">
                <a:ln>
                  <a:noFill/>
                </a:ln>
                <a:effectLst/>
                <a:cs typeface="Arial" panose="020B0604020202020204" pitchFamily="34" charset="0"/>
              </a:rPr>
              <a:t>John Locke, Francis Bacon, and Thomas Hobbes)</a:t>
            </a:r>
          </a:p>
        </p:txBody>
      </p:sp>
      <p:sp>
        <p:nvSpPr>
          <p:cNvPr id="8" name="Rectangle 2"/>
          <p:cNvSpPr>
            <a:spLocks noChangeArrowheads="1"/>
          </p:cNvSpPr>
          <p:nvPr/>
        </p:nvSpPr>
        <p:spPr bwMode="auto">
          <a:xfrm>
            <a:off x="388088" y="4088538"/>
            <a:ext cx="8394405"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smtClean="0">
                <a:cs typeface="Arial" panose="020B0604020202020204" pitchFamily="34" charset="0"/>
              </a:rPr>
              <a:t>Hume argued that</a:t>
            </a:r>
            <a:r>
              <a:rPr kumimoji="0" lang="en-US" altLang="en-US" sz="1600" b="1" i="0" u="none" strike="noStrike" cap="none" normalizeH="0" baseline="0" dirty="0" smtClean="0">
                <a:ln>
                  <a:noFill/>
                </a:ln>
                <a:effectLst/>
                <a:latin typeface="Arial" panose="020B0604020202020204" pitchFamily="34" charset="0"/>
                <a:cs typeface="Arial" panose="020B0604020202020204" pitchFamily="34" charset="0"/>
              </a:rPr>
              <a:t> </a:t>
            </a:r>
            <a:r>
              <a:rPr kumimoji="0" lang="en-US" altLang="en-US" sz="1600" b="1" i="0" u="none" strike="noStrike" cap="none" normalizeH="0" baseline="0" dirty="0" smtClean="0">
                <a:ln>
                  <a:noFill/>
                </a:ln>
                <a:effectLst/>
                <a:latin typeface="Arial" panose="020B0604020202020204" pitchFamily="34" charset="0"/>
                <a:cs typeface="Arial" panose="020B0604020202020204" pitchFamily="34" charset="0"/>
              </a:rPr>
              <a:t>ethics are based on emotion or sentiment rather than abstract moral principle, famously proclaiming that "Reason is, and ought only to be the slave of the passions".</a:t>
            </a:r>
          </a:p>
        </p:txBody>
      </p:sp>
    </p:spTree>
    <p:extLst>
      <p:ext uri="{BB962C8B-B14F-4D97-AF65-F5344CB8AC3E}">
        <p14:creationId xmlns:p14="http://schemas.microsoft.com/office/powerpoint/2010/main" val="877329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60457"/>
            <a:ext cx="9144000" cy="1134823"/>
          </a:xfrm>
          <a:prstGeom prst="rect">
            <a:avLst/>
          </a:prstGeom>
          <a:solidFill>
            <a:srgbClr val="702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073888" y="-125963"/>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Hume’s Standard of Taste</a:t>
            </a:r>
            <a:endParaRPr lang="en-US" sz="3600" b="1" i="1" dirty="0"/>
          </a:p>
        </p:txBody>
      </p:sp>
      <p:sp>
        <p:nvSpPr>
          <p:cNvPr id="2" name="Rectangle 1"/>
          <p:cNvSpPr/>
          <p:nvPr/>
        </p:nvSpPr>
        <p:spPr>
          <a:xfrm>
            <a:off x="138216" y="1072404"/>
            <a:ext cx="8952614" cy="3139321"/>
          </a:xfrm>
          <a:prstGeom prst="rect">
            <a:avLst/>
          </a:prstGeom>
        </p:spPr>
        <p:txBody>
          <a:bodyPr wrap="square">
            <a:spAutoFit/>
          </a:bodyPr>
          <a:lstStyle/>
          <a:p>
            <a:r>
              <a:rPr lang="en-US" i="1" dirty="0" smtClean="0">
                <a:latin typeface="Arial" panose="020B0604020202020204" pitchFamily="34" charset="0"/>
              </a:rPr>
              <a:t>Of </a:t>
            </a:r>
            <a:r>
              <a:rPr lang="en-US" i="1" dirty="0">
                <a:latin typeface="Arial" panose="020B0604020202020204" pitchFamily="34" charset="0"/>
              </a:rPr>
              <a:t>the Standard of Taste</a:t>
            </a:r>
            <a:r>
              <a:rPr lang="en-US" dirty="0">
                <a:latin typeface="Arial" panose="020B0604020202020204" pitchFamily="34" charset="0"/>
              </a:rPr>
              <a:t> was </a:t>
            </a:r>
            <a:r>
              <a:rPr lang="en-US" dirty="0" smtClean="0">
                <a:latin typeface="Arial" panose="020B0604020202020204" pitchFamily="34" charset="0"/>
              </a:rPr>
              <a:t>an </a:t>
            </a:r>
            <a:r>
              <a:rPr lang="en-US" dirty="0">
                <a:latin typeface="Arial" panose="020B0604020202020204" pitchFamily="34" charset="0"/>
              </a:rPr>
              <a:t>essay on aesthetics that </a:t>
            </a:r>
            <a:r>
              <a:rPr lang="en-US" dirty="0" smtClean="0">
                <a:latin typeface="Arial" panose="020B0604020202020204" pitchFamily="34" charset="0"/>
              </a:rPr>
              <a:t>addresses </a:t>
            </a:r>
            <a:r>
              <a:rPr lang="en-US" dirty="0">
                <a:latin typeface="Arial" panose="020B0604020202020204" pitchFamily="34" charset="0"/>
              </a:rPr>
              <a:t>the apparent relativity of taste, a conclusion that </a:t>
            </a:r>
            <a:r>
              <a:rPr lang="en-US" dirty="0" smtClean="0">
                <a:latin typeface="Arial" panose="020B0604020202020204" pitchFamily="34" charset="0"/>
              </a:rPr>
              <a:t>follows </a:t>
            </a:r>
            <a:r>
              <a:rPr lang="en-US" dirty="0">
                <a:latin typeface="Arial" panose="020B0604020202020204" pitchFamily="34" charset="0"/>
              </a:rPr>
              <a:t>from his own assumption that the "good" or "beauty" of a good work of art is identical with the positive human responses it generates</a:t>
            </a:r>
            <a:r>
              <a:rPr lang="en-US" dirty="0" smtClean="0">
                <a:latin typeface="Arial" panose="020B0604020202020204" pitchFamily="34" charset="0"/>
              </a:rPr>
              <a:t>.</a:t>
            </a:r>
          </a:p>
          <a:p>
            <a:endParaRPr lang="en-US" dirty="0">
              <a:latin typeface="Arial" panose="020B0604020202020204" pitchFamily="34" charset="0"/>
            </a:endParaRPr>
          </a:p>
          <a:p>
            <a:r>
              <a:rPr lang="en-US" dirty="0" smtClean="0">
                <a:latin typeface="Arial" panose="020B0604020202020204" pitchFamily="34" charset="0"/>
              </a:rPr>
              <a:t>Hume </a:t>
            </a:r>
            <a:r>
              <a:rPr lang="en-US" dirty="0">
                <a:latin typeface="Arial" panose="020B0604020202020204" pitchFamily="34" charset="0"/>
              </a:rPr>
              <a:t>took as his premise that the great diversity and disagreement regarding matters of taste had two basic sources - sentiment, which was to some degree naturally varying, and critical facility, which could be cultivated. Each person is a combination of these </a:t>
            </a:r>
            <a:r>
              <a:rPr lang="en-US" dirty="0" smtClean="0">
                <a:latin typeface="Arial" panose="020B0604020202020204" pitchFamily="34" charset="0"/>
              </a:rPr>
              <a:t>two </a:t>
            </a:r>
            <a:r>
              <a:rPr lang="en-US" dirty="0">
                <a:latin typeface="Arial" panose="020B0604020202020204" pitchFamily="34" charset="0"/>
              </a:rPr>
              <a:t>sources, and Hume </a:t>
            </a:r>
            <a:r>
              <a:rPr lang="en-US" dirty="0" err="1">
                <a:latin typeface="Arial" panose="020B0604020202020204" pitchFamily="34" charset="0"/>
              </a:rPr>
              <a:t>endeavours</a:t>
            </a:r>
            <a:r>
              <a:rPr lang="en-US" dirty="0">
                <a:latin typeface="Arial" panose="020B0604020202020204" pitchFamily="34" charset="0"/>
              </a:rPr>
              <a:t> to delineate the admirable qualities of a critic, that they might augment their natural sense of beauty into a reliable faculty of judgment. </a:t>
            </a:r>
            <a:endParaRPr lang="en-US" b="0" i="0" dirty="0">
              <a:effectLst/>
              <a:latin typeface="Arial" panose="020B0604020202020204" pitchFamily="34" charset="0"/>
            </a:endParaRPr>
          </a:p>
        </p:txBody>
      </p:sp>
    </p:spTree>
    <p:extLst>
      <p:ext uri="{BB962C8B-B14F-4D97-AF65-F5344CB8AC3E}">
        <p14:creationId xmlns:p14="http://schemas.microsoft.com/office/powerpoint/2010/main" val="2878711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60457"/>
            <a:ext cx="9144000" cy="1134823"/>
          </a:xfrm>
          <a:prstGeom prst="rect">
            <a:avLst/>
          </a:prstGeom>
          <a:solidFill>
            <a:srgbClr val="702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073888" y="-125963"/>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Hume’s Standard of Taste</a:t>
            </a:r>
            <a:endParaRPr lang="en-US" sz="3600" b="1" i="1" dirty="0"/>
          </a:p>
        </p:txBody>
      </p:sp>
      <p:sp>
        <p:nvSpPr>
          <p:cNvPr id="2" name="Rectangle 1"/>
          <p:cNvSpPr/>
          <p:nvPr/>
        </p:nvSpPr>
        <p:spPr>
          <a:xfrm>
            <a:off x="95693" y="1811367"/>
            <a:ext cx="8952614" cy="3693319"/>
          </a:xfrm>
          <a:prstGeom prst="rect">
            <a:avLst/>
          </a:prstGeom>
        </p:spPr>
        <p:txBody>
          <a:bodyPr wrap="square">
            <a:spAutoFit/>
          </a:bodyPr>
          <a:lstStyle/>
          <a:p>
            <a:endParaRPr lang="en-US" i="1" dirty="0" smtClean="0">
              <a:solidFill>
                <a:srgbClr val="FF0000"/>
              </a:solidFill>
              <a:latin typeface="Arial" panose="020B0604020202020204" pitchFamily="34" charset="0"/>
            </a:endParaRPr>
          </a:p>
          <a:p>
            <a:r>
              <a:rPr lang="en-US" b="1" dirty="0"/>
              <a:t>Relativism</a:t>
            </a:r>
            <a:r>
              <a:rPr lang="en-US" dirty="0"/>
              <a:t> is the idea that views are relative to differences in perception and consideration, and </a:t>
            </a:r>
            <a:r>
              <a:rPr lang="en-US" dirty="0" smtClean="0"/>
              <a:t>have </a:t>
            </a:r>
            <a:r>
              <a:rPr lang="en-US" dirty="0"/>
              <a:t>no absolute </a:t>
            </a:r>
            <a:r>
              <a:rPr lang="en-US" dirty="0" smtClean="0"/>
              <a:t>truth.</a:t>
            </a:r>
            <a:endParaRPr lang="en-US" i="1" dirty="0" smtClean="0">
              <a:solidFill>
                <a:srgbClr val="FF0000"/>
              </a:solidFill>
              <a:latin typeface="Arial" panose="020B0604020202020204" pitchFamily="34" charset="0"/>
            </a:endParaRPr>
          </a:p>
          <a:p>
            <a:endParaRPr lang="en-US" i="1" dirty="0">
              <a:solidFill>
                <a:srgbClr val="FF0000"/>
              </a:solidFill>
              <a:latin typeface="Arial" panose="020B0604020202020204" pitchFamily="34" charset="0"/>
            </a:endParaRPr>
          </a:p>
          <a:p>
            <a:r>
              <a:rPr lang="en-US" b="1" dirty="0" smtClean="0"/>
              <a:t>Sentimentalism</a:t>
            </a:r>
            <a:r>
              <a:rPr lang="en-US" dirty="0" smtClean="0"/>
              <a:t> typically </a:t>
            </a:r>
            <a:r>
              <a:rPr lang="en-US" dirty="0"/>
              <a:t>holds that distinctions between morality and immorality are discovered by emotional responses to experience. </a:t>
            </a:r>
            <a:endParaRPr lang="en-US" i="1" dirty="0" smtClean="0">
              <a:solidFill>
                <a:srgbClr val="FF0000"/>
              </a:solidFill>
              <a:latin typeface="Arial" panose="020B0604020202020204" pitchFamily="34" charset="0"/>
            </a:endParaRPr>
          </a:p>
          <a:p>
            <a:endParaRPr lang="en-US" i="1" dirty="0">
              <a:solidFill>
                <a:srgbClr val="FF0000"/>
              </a:solidFill>
              <a:latin typeface="Arial" panose="020B0604020202020204" pitchFamily="34" charset="0"/>
            </a:endParaRPr>
          </a:p>
          <a:p>
            <a:r>
              <a:rPr lang="en-US" b="1" dirty="0" smtClean="0"/>
              <a:t>Naturalism</a:t>
            </a:r>
            <a:r>
              <a:rPr lang="en-US" dirty="0"/>
              <a:t> </a:t>
            </a:r>
            <a:r>
              <a:rPr lang="en-US" dirty="0" smtClean="0"/>
              <a:t>in philosophy is </a:t>
            </a:r>
            <a:r>
              <a:rPr lang="en-US" dirty="0"/>
              <a:t>the </a:t>
            </a:r>
            <a:r>
              <a:rPr lang="en-US" dirty="0" smtClean="0"/>
              <a:t>idea </a:t>
            </a:r>
            <a:r>
              <a:rPr lang="en-US" dirty="0"/>
              <a:t>or belief that only natural (as opposed to supernatural or spiritual) laws and forces operate in the world.</a:t>
            </a:r>
            <a:endParaRPr lang="en-US" i="1" dirty="0" smtClean="0">
              <a:solidFill>
                <a:srgbClr val="FF0000"/>
              </a:solidFill>
              <a:latin typeface="Arial" panose="020B0604020202020204" pitchFamily="34" charset="0"/>
            </a:endParaRPr>
          </a:p>
          <a:p>
            <a:endParaRPr lang="en-US" i="1" dirty="0">
              <a:latin typeface="Arial" panose="020B0604020202020204" pitchFamily="34" charset="0"/>
            </a:endParaRPr>
          </a:p>
          <a:p>
            <a:endParaRPr lang="en-US" i="1" dirty="0" smtClean="0">
              <a:latin typeface="Arial" panose="020B0604020202020204" pitchFamily="34" charset="0"/>
            </a:endParaRPr>
          </a:p>
          <a:p>
            <a:endParaRPr lang="en-US" b="0" i="1" dirty="0">
              <a:effectLst/>
              <a:latin typeface="Arial" panose="020B0604020202020204" pitchFamily="34" charset="0"/>
            </a:endParaRPr>
          </a:p>
          <a:p>
            <a:endParaRPr lang="en-US" b="0" i="0" dirty="0">
              <a:effectLst/>
              <a:latin typeface="Arial" panose="020B0604020202020204" pitchFamily="34" charset="0"/>
            </a:endParaRPr>
          </a:p>
        </p:txBody>
      </p:sp>
    </p:spTree>
    <p:extLst>
      <p:ext uri="{BB962C8B-B14F-4D97-AF65-F5344CB8AC3E}">
        <p14:creationId xmlns:p14="http://schemas.microsoft.com/office/powerpoint/2010/main" val="2776830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60457"/>
            <a:ext cx="9144000" cy="113482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073888" y="-125963"/>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Locke </a:t>
            </a:r>
            <a:r>
              <a:rPr lang="en-US" sz="3600" b="1" i="1" dirty="0" smtClean="0">
                <a:latin typeface="Calibri" panose="020F0502020204030204" pitchFamily="34" charset="0"/>
              </a:rPr>
              <a:t>Human Understanding</a:t>
            </a:r>
            <a:endParaRPr lang="en-US" sz="3600" b="1" i="1" dirty="0"/>
          </a:p>
        </p:txBody>
      </p:sp>
      <p:sp>
        <p:nvSpPr>
          <p:cNvPr id="2" name="Rectangle 2"/>
          <p:cNvSpPr>
            <a:spLocks noChangeArrowheads="1"/>
          </p:cNvSpPr>
          <p:nvPr/>
        </p:nvSpPr>
        <p:spPr bwMode="auto">
          <a:xfrm>
            <a:off x="1366284" y="1510153"/>
            <a:ext cx="6411432" cy="43860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0" rIns="0" bIns="396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effectLst/>
                <a:cs typeface="Arial" panose="020B0604020202020204" pitchFamily="34" charset="0"/>
              </a:rPr>
              <a:t>Book 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cs typeface="Arial" panose="020B0604020202020204" pitchFamily="34" charset="0"/>
              </a:rPr>
              <a:t>The main thesis is that there are "No Innate Principles", by this reasoning: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cs typeface="Arial" panose="020B0604020202020204" pitchFamily="34" charset="0"/>
              </a:rPr>
              <a:t>If we will attentively consider new born children, we shall have little reason to think that they bring many ideas into the world with them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cs typeface="Arial" panose="020B0604020202020204" pitchFamily="34" charset="0"/>
              </a:rPr>
              <a:t>and that "by degrees afterward, ideas come into their minds.“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cs typeface="Arial" panose="020B0604020202020204" pitchFamily="34" charset="0"/>
              </a:rPr>
              <a:t>Book I of the </a:t>
            </a:r>
            <a:r>
              <a:rPr kumimoji="0" lang="en-US" altLang="en-US" sz="1400" b="0" i="1" u="none" strike="noStrike" cap="none" normalizeH="0" baseline="0" dirty="0" smtClean="0">
                <a:ln>
                  <a:noFill/>
                </a:ln>
                <a:effectLst/>
                <a:cs typeface="Arial" panose="020B0604020202020204" pitchFamily="34" charset="0"/>
              </a:rPr>
              <a:t>Essay</a:t>
            </a:r>
            <a:r>
              <a:rPr kumimoji="0" lang="en-US" altLang="en-US" sz="1400" b="0" i="0" u="none" strike="noStrike" cap="none" normalizeH="0" baseline="0" dirty="0" smtClean="0">
                <a:ln>
                  <a:noFill/>
                </a:ln>
                <a:effectLst/>
                <a:cs typeface="Arial" panose="020B0604020202020204" pitchFamily="34" charset="0"/>
              </a:rPr>
              <a:t> is devoted to an attack on nativism or the doctrine of innate ideas. Locke allowed that some ideas are in the mind from an early age, but argued that such ideas are furnished by the senses starting in the womb: for instance, differences between </a:t>
            </a:r>
            <a:r>
              <a:rPr kumimoji="0" lang="en-US" altLang="en-US" sz="1400" b="0" i="0" u="none" strike="noStrike" cap="none" normalizeH="0" baseline="0" dirty="0" err="1" smtClean="0">
                <a:ln>
                  <a:noFill/>
                </a:ln>
                <a:effectLst/>
                <a:cs typeface="Arial" panose="020B0604020202020204" pitchFamily="34" charset="0"/>
              </a:rPr>
              <a:t>colours</a:t>
            </a:r>
            <a:r>
              <a:rPr kumimoji="0" lang="en-US" altLang="en-US" sz="1400" b="0" i="0" u="none" strike="noStrike" cap="none" normalizeH="0" baseline="0" dirty="0" smtClean="0">
                <a:ln>
                  <a:noFill/>
                </a:ln>
                <a:effectLst/>
                <a:cs typeface="Arial" panose="020B0604020202020204" pitchFamily="34" charset="0"/>
              </a:rPr>
              <a:t> or tastes. If we have a universal understanding of a concept like sweetness, it is not because this is an innate idea, but because we are all exposed to sweet tastes at an early age.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cs typeface="Arial" panose="020B0604020202020204" pitchFamily="34" charset="0"/>
              </a:rPr>
              <a:t>One of Locke's fundamental arguments against innate ideas is the very fact that there is no truth to which all people attest. He took the time to argue against a number of propositions that rationalists offer as universally accepted truth, for instance the principle of identity, pointing out that at the very least children and idiots are often unaware of these propositions.</a:t>
            </a:r>
          </a:p>
        </p:txBody>
      </p:sp>
    </p:spTree>
    <p:extLst>
      <p:ext uri="{BB962C8B-B14F-4D97-AF65-F5344CB8AC3E}">
        <p14:creationId xmlns:p14="http://schemas.microsoft.com/office/powerpoint/2010/main" val="2165524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0457"/>
            <a:ext cx="9144000" cy="113482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98728" y="-125963"/>
            <a:ext cx="8330609"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Immanuel Kant </a:t>
            </a:r>
            <a:r>
              <a:rPr lang="en-US" sz="3600" b="1" i="1" dirty="0" smtClean="0">
                <a:latin typeface="Calibri" panose="020F0502020204030204" pitchFamily="34" charset="0"/>
              </a:rPr>
              <a:t>Critique of Pure Reason</a:t>
            </a:r>
            <a:endParaRPr lang="en-US" sz="3600" b="1" i="1" dirty="0"/>
          </a:p>
        </p:txBody>
      </p:sp>
      <p:sp>
        <p:nvSpPr>
          <p:cNvPr id="2" name="Rectangle 1"/>
          <p:cNvSpPr/>
          <p:nvPr/>
        </p:nvSpPr>
        <p:spPr>
          <a:xfrm>
            <a:off x="82402" y="2488730"/>
            <a:ext cx="8979196" cy="3139321"/>
          </a:xfrm>
          <a:prstGeom prst="rect">
            <a:avLst/>
          </a:prstGeom>
        </p:spPr>
        <p:txBody>
          <a:bodyPr wrap="square">
            <a:spAutoFit/>
          </a:bodyPr>
          <a:lstStyle/>
          <a:p>
            <a:r>
              <a:rPr lang="en-US" dirty="0">
                <a:latin typeface="Arial" panose="020B0604020202020204" pitchFamily="34" charset="0"/>
              </a:rPr>
              <a:t>In </a:t>
            </a:r>
            <a:r>
              <a:rPr lang="en-US" dirty="0" smtClean="0">
                <a:latin typeface="Arial" panose="020B0604020202020204" pitchFamily="34" charset="0"/>
              </a:rPr>
              <a:t>the</a:t>
            </a:r>
            <a:r>
              <a:rPr lang="en-US" dirty="0">
                <a:latin typeface="Arial" panose="020B0604020202020204" pitchFamily="34" charset="0"/>
              </a:rPr>
              <a:t> </a:t>
            </a:r>
            <a:r>
              <a:rPr lang="en-US" i="1" dirty="0">
                <a:latin typeface="Arial" panose="020B0604020202020204" pitchFamily="34" charset="0"/>
              </a:rPr>
              <a:t>Critique of Pure </a:t>
            </a:r>
            <a:r>
              <a:rPr lang="en-US" i="1" dirty="0" smtClean="0">
                <a:latin typeface="Arial" panose="020B0604020202020204" pitchFamily="34" charset="0"/>
              </a:rPr>
              <a:t>Reason</a:t>
            </a:r>
            <a:r>
              <a:rPr lang="en-US" dirty="0" smtClean="0">
                <a:latin typeface="Arial" panose="020B0604020202020204" pitchFamily="34" charset="0"/>
              </a:rPr>
              <a:t>,</a:t>
            </a:r>
            <a:r>
              <a:rPr lang="en-US" dirty="0">
                <a:latin typeface="Arial" panose="020B0604020202020204" pitchFamily="34" charset="0"/>
              </a:rPr>
              <a:t> </a:t>
            </a:r>
            <a:r>
              <a:rPr lang="en-US" dirty="0" smtClean="0">
                <a:latin typeface="Arial" panose="020B0604020202020204" pitchFamily="34" charset="0"/>
              </a:rPr>
              <a:t>Kant </a:t>
            </a:r>
            <a:r>
              <a:rPr lang="en-US" dirty="0">
                <a:latin typeface="Arial" panose="020B0604020202020204" pitchFamily="34" charset="0"/>
              </a:rPr>
              <a:t>attempted to explain the relationship between reason and human </a:t>
            </a:r>
            <a:r>
              <a:rPr lang="en-US" dirty="0" smtClean="0">
                <a:latin typeface="Arial" panose="020B0604020202020204" pitchFamily="34" charset="0"/>
              </a:rPr>
              <a:t>experience. Kant </a:t>
            </a:r>
            <a:r>
              <a:rPr lang="en-US" dirty="0">
                <a:latin typeface="Arial" panose="020B0604020202020204" pitchFamily="34" charset="0"/>
              </a:rPr>
              <a:t>regarded himself as ending and showing the way beyond the impasse which modern philosophy had led to </a:t>
            </a:r>
            <a:r>
              <a:rPr lang="en-US" dirty="0" smtClean="0">
                <a:latin typeface="Arial" panose="020B0604020202020204" pitchFamily="34" charset="0"/>
              </a:rPr>
              <a:t>between</a:t>
            </a:r>
            <a:r>
              <a:rPr lang="en-US" dirty="0">
                <a:latin typeface="Arial" panose="020B0604020202020204" pitchFamily="34" charset="0"/>
              </a:rPr>
              <a:t> rationalists and </a:t>
            </a:r>
            <a:r>
              <a:rPr lang="en-US" dirty="0" smtClean="0">
                <a:latin typeface="Arial" panose="020B0604020202020204" pitchFamily="34" charset="0"/>
              </a:rPr>
              <a:t>empiricists,</a:t>
            </a:r>
            <a:r>
              <a:rPr lang="en-US" dirty="0">
                <a:latin typeface="Arial" panose="020B0604020202020204" pitchFamily="34" charset="0"/>
              </a:rPr>
              <a:t> and is widely held to have synthesized these two early modern traditions in his </a:t>
            </a:r>
            <a:r>
              <a:rPr lang="en-US" dirty="0" smtClean="0">
                <a:latin typeface="Arial" panose="020B0604020202020204" pitchFamily="34" charset="0"/>
              </a:rPr>
              <a:t>thought.</a:t>
            </a:r>
          </a:p>
          <a:p>
            <a:endParaRPr lang="en-US" dirty="0">
              <a:latin typeface="Arial" panose="020B0604020202020204" pitchFamily="34" charset="0"/>
            </a:endParaRPr>
          </a:p>
          <a:p>
            <a:r>
              <a:rPr lang="en-US" dirty="0">
                <a:latin typeface="Arial" panose="020B0604020202020204" pitchFamily="34" charset="0"/>
              </a:rPr>
              <a:t>Kant argued that our experiences are structured by necessary features of our minds. In his view, the mind shapes and structures experience so that, on an abstract level, all human experience shares certain essential structural features. Among other things, Kant believed that the concepts of </a:t>
            </a:r>
            <a:r>
              <a:rPr lang="en-US" i="1" dirty="0">
                <a:latin typeface="Arial" panose="020B0604020202020204" pitchFamily="34" charset="0"/>
              </a:rPr>
              <a:t>space</a:t>
            </a:r>
            <a:r>
              <a:rPr lang="en-US" dirty="0">
                <a:latin typeface="Arial" panose="020B0604020202020204" pitchFamily="34" charset="0"/>
              </a:rPr>
              <a:t> and </a:t>
            </a:r>
            <a:r>
              <a:rPr lang="en-US" i="1" dirty="0">
                <a:latin typeface="Arial" panose="020B0604020202020204" pitchFamily="34" charset="0"/>
              </a:rPr>
              <a:t>time</a:t>
            </a:r>
            <a:r>
              <a:rPr lang="en-US" dirty="0">
                <a:latin typeface="Arial" panose="020B0604020202020204" pitchFamily="34" charset="0"/>
              </a:rPr>
              <a:t> are integral to all human experience, as are our concepts of </a:t>
            </a:r>
            <a:r>
              <a:rPr lang="en-US" i="1" dirty="0">
                <a:latin typeface="Arial" panose="020B0604020202020204" pitchFamily="34" charset="0"/>
              </a:rPr>
              <a:t>cause</a:t>
            </a:r>
            <a:r>
              <a:rPr lang="en-US" dirty="0">
                <a:latin typeface="Arial" panose="020B0604020202020204" pitchFamily="34" charset="0"/>
              </a:rPr>
              <a:t> and </a:t>
            </a:r>
            <a:r>
              <a:rPr lang="en-US" i="1" dirty="0" smtClean="0">
                <a:latin typeface="Arial" panose="020B0604020202020204" pitchFamily="34" charset="0"/>
              </a:rPr>
              <a:t>effect</a:t>
            </a:r>
            <a:r>
              <a:rPr lang="en-US" dirty="0" smtClean="0">
                <a:latin typeface="Arial" panose="020B0604020202020204" pitchFamily="34" charset="0"/>
              </a:rPr>
              <a:t>.</a:t>
            </a:r>
            <a:endParaRPr lang="en-US" b="0" i="0" dirty="0">
              <a:effectLst/>
              <a:latin typeface="Arial" panose="020B0604020202020204" pitchFamily="34" charset="0"/>
            </a:endParaRPr>
          </a:p>
        </p:txBody>
      </p:sp>
    </p:spTree>
    <p:extLst>
      <p:ext uri="{BB962C8B-B14F-4D97-AF65-F5344CB8AC3E}">
        <p14:creationId xmlns:p14="http://schemas.microsoft.com/office/powerpoint/2010/main" val="4064273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0" y="-60457"/>
            <a:ext cx="9144000" cy="113482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073888" y="-125963"/>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Utilitarianism 1</a:t>
            </a:r>
            <a:endParaRPr lang="en-US" sz="3600" b="1" i="1" dirty="0"/>
          </a:p>
        </p:txBody>
      </p:sp>
      <p:sp>
        <p:nvSpPr>
          <p:cNvPr id="2" name="Rectangle 1"/>
          <p:cNvSpPr/>
          <p:nvPr/>
        </p:nvSpPr>
        <p:spPr>
          <a:xfrm>
            <a:off x="2286000" y="1398757"/>
            <a:ext cx="4572000" cy="923330"/>
          </a:xfrm>
          <a:prstGeom prst="rect">
            <a:avLst/>
          </a:prstGeom>
        </p:spPr>
        <p:txBody>
          <a:bodyPr>
            <a:spAutoFit/>
          </a:bodyPr>
          <a:lstStyle/>
          <a:p>
            <a:r>
              <a:rPr lang="en-US" b="1" dirty="0">
                <a:latin typeface="Arial" panose="020B0604020202020204" pitchFamily="34" charset="0"/>
              </a:rPr>
              <a:t>Ethics</a:t>
            </a:r>
            <a:r>
              <a:rPr lang="en-US" dirty="0">
                <a:latin typeface="Arial" panose="020B0604020202020204" pitchFamily="34" charset="0"/>
              </a:rPr>
              <a:t> or </a:t>
            </a:r>
            <a:r>
              <a:rPr lang="en-US" b="1" dirty="0">
                <a:latin typeface="Arial" panose="020B0604020202020204" pitchFamily="34" charset="0"/>
              </a:rPr>
              <a:t>moral </a:t>
            </a:r>
            <a:r>
              <a:rPr lang="en-US" b="1" dirty="0" smtClean="0">
                <a:latin typeface="Arial" panose="020B0604020202020204" pitchFamily="34" charset="0"/>
              </a:rPr>
              <a:t>philosophy</a:t>
            </a:r>
            <a:endParaRPr lang="en-US" dirty="0" smtClean="0">
              <a:latin typeface="Arial" panose="020B0604020202020204" pitchFamily="34" charset="0"/>
            </a:endParaRPr>
          </a:p>
          <a:p>
            <a:r>
              <a:rPr lang="en-US" dirty="0" smtClean="0">
                <a:latin typeface="Arial" panose="020B0604020202020204" pitchFamily="34" charset="0"/>
              </a:rPr>
              <a:t>is </a:t>
            </a:r>
            <a:r>
              <a:rPr lang="en-US" dirty="0">
                <a:latin typeface="Arial" panose="020B0604020202020204" pitchFamily="34" charset="0"/>
              </a:rPr>
              <a:t>a branch of philosophy that </a:t>
            </a:r>
            <a:r>
              <a:rPr lang="en-US" dirty="0" smtClean="0">
                <a:latin typeface="Arial" panose="020B0604020202020204" pitchFamily="34" charset="0"/>
              </a:rPr>
              <a:t>investigates concepts </a:t>
            </a:r>
            <a:r>
              <a:rPr lang="en-US" dirty="0">
                <a:latin typeface="Arial" panose="020B0604020202020204" pitchFamily="34" charset="0"/>
              </a:rPr>
              <a:t>of right and wrong conduct.</a:t>
            </a:r>
            <a:endParaRPr lang="en-US" dirty="0"/>
          </a:p>
        </p:txBody>
      </p:sp>
      <p:sp>
        <p:nvSpPr>
          <p:cNvPr id="3" name="Rectangle 2"/>
          <p:cNvSpPr/>
          <p:nvPr/>
        </p:nvSpPr>
        <p:spPr>
          <a:xfrm>
            <a:off x="3523362" y="2876107"/>
            <a:ext cx="2461437" cy="1200329"/>
          </a:xfrm>
          <a:prstGeom prst="rect">
            <a:avLst/>
          </a:prstGeom>
        </p:spPr>
        <p:txBody>
          <a:bodyPr wrap="square">
            <a:spAutoFit/>
          </a:bodyPr>
          <a:lstStyle/>
          <a:p>
            <a:r>
              <a:rPr lang="en-US" b="1" dirty="0">
                <a:solidFill>
                  <a:srgbClr val="222222"/>
                </a:solidFill>
                <a:latin typeface="Arial" panose="020B0604020202020204" pitchFamily="34" charset="0"/>
              </a:rPr>
              <a:t>Normative ethics </a:t>
            </a:r>
            <a:r>
              <a:rPr lang="en-US" dirty="0" smtClean="0">
                <a:solidFill>
                  <a:srgbClr val="222222"/>
                </a:solidFill>
                <a:latin typeface="Arial" panose="020B0604020202020204" pitchFamily="34" charset="0"/>
              </a:rPr>
              <a:t>examines </a:t>
            </a:r>
            <a:r>
              <a:rPr lang="en-US" dirty="0">
                <a:solidFill>
                  <a:srgbClr val="222222"/>
                </a:solidFill>
                <a:latin typeface="Arial" panose="020B0604020202020204" pitchFamily="34" charset="0"/>
              </a:rPr>
              <a:t>standards for the rightness and wrongness of </a:t>
            </a:r>
            <a:r>
              <a:rPr lang="en-US" dirty="0" smtClean="0">
                <a:solidFill>
                  <a:srgbClr val="222222"/>
                </a:solidFill>
                <a:latin typeface="Arial" panose="020B0604020202020204" pitchFamily="34" charset="0"/>
              </a:rPr>
              <a:t>actions.</a:t>
            </a:r>
            <a:endParaRPr lang="en-US" dirty="0"/>
          </a:p>
        </p:txBody>
      </p:sp>
      <p:sp>
        <p:nvSpPr>
          <p:cNvPr id="4" name="Rectangle 3"/>
          <p:cNvSpPr/>
          <p:nvPr/>
        </p:nvSpPr>
        <p:spPr>
          <a:xfrm>
            <a:off x="494414" y="2876107"/>
            <a:ext cx="2543838" cy="1477328"/>
          </a:xfrm>
          <a:prstGeom prst="rect">
            <a:avLst/>
          </a:prstGeom>
        </p:spPr>
        <p:txBody>
          <a:bodyPr wrap="square">
            <a:spAutoFit/>
          </a:bodyPr>
          <a:lstStyle/>
          <a:p>
            <a:r>
              <a:rPr lang="en-US" b="1" dirty="0" smtClean="0">
                <a:latin typeface="Arial" panose="020B0604020202020204" pitchFamily="34" charset="0"/>
              </a:rPr>
              <a:t>Meta-ethics</a:t>
            </a:r>
            <a:r>
              <a:rPr lang="en-US" b="1" dirty="0">
                <a:latin typeface="Arial" panose="020B0604020202020204" pitchFamily="34" charset="0"/>
              </a:rPr>
              <a:t> </a:t>
            </a:r>
            <a:endParaRPr lang="en-US" b="1" dirty="0" smtClean="0">
              <a:latin typeface="Arial" panose="020B0604020202020204" pitchFamily="34" charset="0"/>
            </a:endParaRPr>
          </a:p>
          <a:p>
            <a:r>
              <a:rPr lang="en-US" dirty="0" smtClean="0">
                <a:solidFill>
                  <a:srgbClr val="222222"/>
                </a:solidFill>
                <a:latin typeface="Arial" panose="020B0604020202020204" pitchFamily="34" charset="0"/>
              </a:rPr>
              <a:t>studies </a:t>
            </a:r>
            <a:r>
              <a:rPr lang="en-US" dirty="0">
                <a:solidFill>
                  <a:srgbClr val="222222"/>
                </a:solidFill>
                <a:latin typeface="Arial" panose="020B0604020202020204" pitchFamily="34" charset="0"/>
              </a:rPr>
              <a:t>the meaning of moral language and the metaphysics of moral facts.</a:t>
            </a:r>
            <a:endParaRPr lang="en-US" dirty="0"/>
          </a:p>
        </p:txBody>
      </p:sp>
      <p:sp>
        <p:nvSpPr>
          <p:cNvPr id="5" name="Rectangle 4"/>
          <p:cNvSpPr/>
          <p:nvPr/>
        </p:nvSpPr>
        <p:spPr>
          <a:xfrm>
            <a:off x="6469909" y="2876107"/>
            <a:ext cx="2392328" cy="1477328"/>
          </a:xfrm>
          <a:prstGeom prst="rect">
            <a:avLst/>
          </a:prstGeom>
        </p:spPr>
        <p:txBody>
          <a:bodyPr wrap="square">
            <a:spAutoFit/>
          </a:bodyPr>
          <a:lstStyle/>
          <a:p>
            <a:r>
              <a:rPr lang="en-US" b="1" dirty="0" smtClean="0">
                <a:latin typeface="Arial" panose="020B0604020202020204" pitchFamily="34" charset="0"/>
              </a:rPr>
              <a:t>Descriptive ethics</a:t>
            </a:r>
          </a:p>
          <a:p>
            <a:r>
              <a:rPr lang="en-US" dirty="0" smtClean="0">
                <a:solidFill>
                  <a:srgbClr val="222222"/>
                </a:solidFill>
                <a:latin typeface="Arial" panose="020B0604020202020204" pitchFamily="34" charset="0"/>
              </a:rPr>
              <a:t>is </a:t>
            </a:r>
            <a:r>
              <a:rPr lang="en-US" dirty="0">
                <a:solidFill>
                  <a:srgbClr val="222222"/>
                </a:solidFill>
                <a:latin typeface="Arial" panose="020B0604020202020204" pitchFamily="34" charset="0"/>
              </a:rPr>
              <a:t>an empirical investigation of people’s moral </a:t>
            </a:r>
            <a:r>
              <a:rPr lang="en-US" dirty="0" smtClean="0">
                <a:solidFill>
                  <a:srgbClr val="222222"/>
                </a:solidFill>
                <a:latin typeface="Arial" panose="020B0604020202020204" pitchFamily="34" charset="0"/>
              </a:rPr>
              <a:t>beliefs.</a:t>
            </a:r>
            <a:endParaRPr lang="en-US" dirty="0"/>
          </a:p>
        </p:txBody>
      </p:sp>
    </p:spTree>
    <p:extLst>
      <p:ext uri="{BB962C8B-B14F-4D97-AF65-F5344CB8AC3E}">
        <p14:creationId xmlns:p14="http://schemas.microsoft.com/office/powerpoint/2010/main" val="3912144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2082" y="4206028"/>
            <a:ext cx="5140846" cy="830997"/>
          </a:xfrm>
          <a:prstGeom prst="rect">
            <a:avLst/>
          </a:prstGeom>
        </p:spPr>
        <p:txBody>
          <a:bodyPr wrap="square">
            <a:spAutoFit/>
          </a:bodyPr>
          <a:lstStyle/>
          <a:p>
            <a:pPr algn="ctr"/>
            <a:r>
              <a:rPr lang="en-US" sz="2400" b="1" dirty="0" smtClean="0"/>
              <a:t>VALID </a:t>
            </a:r>
            <a:r>
              <a:rPr lang="en-US" sz="2400" b="1" dirty="0" smtClean="0"/>
              <a:t>ARGUMENT:</a:t>
            </a:r>
            <a:endParaRPr lang="en-US" sz="2400" b="1" dirty="0" smtClean="0"/>
          </a:p>
          <a:p>
            <a:pPr algn="ctr"/>
            <a:r>
              <a:rPr lang="en-US" sz="2400" dirty="0" smtClean="0"/>
              <a:t>If premises are true, conclusion is true</a:t>
            </a:r>
            <a:endParaRPr lang="en-US" sz="2400" dirty="0"/>
          </a:p>
        </p:txBody>
      </p:sp>
      <p:sp>
        <p:nvSpPr>
          <p:cNvPr id="7" name="Rectangle 6"/>
          <p:cNvSpPr/>
          <p:nvPr/>
        </p:nvSpPr>
        <p:spPr>
          <a:xfrm>
            <a:off x="2052082" y="5699903"/>
            <a:ext cx="5342860" cy="830997"/>
          </a:xfrm>
          <a:prstGeom prst="rect">
            <a:avLst/>
          </a:prstGeom>
        </p:spPr>
        <p:txBody>
          <a:bodyPr wrap="square">
            <a:spAutoFit/>
          </a:bodyPr>
          <a:lstStyle/>
          <a:p>
            <a:pPr algn="ctr"/>
            <a:r>
              <a:rPr lang="en-US" sz="2400" b="1" dirty="0" smtClean="0"/>
              <a:t>SOUND </a:t>
            </a:r>
            <a:r>
              <a:rPr lang="en-US" sz="2400" b="1" dirty="0" smtClean="0"/>
              <a:t>ARGUMENT:</a:t>
            </a:r>
            <a:endParaRPr lang="en-US" sz="2400" b="1" dirty="0" smtClean="0"/>
          </a:p>
          <a:p>
            <a:pPr algn="ctr"/>
            <a:r>
              <a:rPr lang="en-US" sz="2400" dirty="0" smtClean="0"/>
              <a:t>A valid argument with true premises</a:t>
            </a:r>
            <a:endParaRPr lang="en-US" sz="2400" dirty="0"/>
          </a:p>
        </p:txBody>
      </p:sp>
      <p:sp>
        <p:nvSpPr>
          <p:cNvPr id="8" name="Rectangle 7"/>
          <p:cNvSpPr/>
          <p:nvPr/>
        </p:nvSpPr>
        <p:spPr>
          <a:xfrm>
            <a:off x="802757" y="1610924"/>
            <a:ext cx="8075428" cy="2031325"/>
          </a:xfrm>
          <a:prstGeom prst="rect">
            <a:avLst/>
          </a:prstGeom>
        </p:spPr>
        <p:txBody>
          <a:bodyPr wrap="square">
            <a:spAutoFit/>
          </a:bodyPr>
          <a:lstStyle/>
          <a:p>
            <a:pPr indent="114300"/>
            <a:r>
              <a:rPr lang="en-US" dirty="0">
                <a:solidFill>
                  <a:srgbClr val="000000"/>
                </a:solidFill>
                <a:latin typeface="Georgia" panose="02040502050405020303" pitchFamily="18" charset="0"/>
              </a:rPr>
              <a:t>In philosophy, an argument is a set of claims, one of which is supposed to be supported by the others. There are two types of claims in an argument. The first type of claim is the conclusion. This is the claim that is supposed to be supported by the premises. </a:t>
            </a:r>
            <a:r>
              <a:rPr lang="en-US" dirty="0" smtClean="0">
                <a:solidFill>
                  <a:srgbClr val="000000"/>
                </a:solidFill>
                <a:latin typeface="Georgia" panose="02040502050405020303" pitchFamily="18" charset="0"/>
              </a:rPr>
              <a:t>The </a:t>
            </a:r>
            <a:r>
              <a:rPr lang="en-US" dirty="0">
                <a:solidFill>
                  <a:srgbClr val="000000"/>
                </a:solidFill>
                <a:latin typeface="Georgia" panose="02040502050405020303" pitchFamily="18" charset="0"/>
              </a:rPr>
              <a:t>second type of claim is the premise. A premise is a claim given as evidence or a reason for accepting the conclusion. Aside from practical concerns, there is no limit to the number of premises in a single argument</a:t>
            </a:r>
            <a:r>
              <a:rPr lang="en-US" dirty="0" smtClean="0">
                <a:solidFill>
                  <a:srgbClr val="000000"/>
                </a:solidFill>
                <a:latin typeface="Georgia" panose="02040502050405020303" pitchFamily="18" charset="0"/>
              </a:rPr>
              <a:t>.</a:t>
            </a:r>
            <a:endParaRPr lang="en-US" b="0" i="0" dirty="0">
              <a:solidFill>
                <a:srgbClr val="222222"/>
              </a:solidFill>
              <a:effectLst/>
              <a:latin typeface="Georgia" panose="02040502050405020303" pitchFamily="18" charset="0"/>
            </a:endParaRPr>
          </a:p>
        </p:txBody>
      </p:sp>
    </p:spTree>
    <p:extLst>
      <p:ext uri="{BB962C8B-B14F-4D97-AF65-F5344CB8AC3E}">
        <p14:creationId xmlns:p14="http://schemas.microsoft.com/office/powerpoint/2010/main" val="104345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462515" y="799070"/>
            <a:ext cx="6996223" cy="646331"/>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Three ethical theories:</a:t>
            </a:r>
            <a:endParaRPr lang="en-US" sz="3600" b="1" i="1" dirty="0"/>
          </a:p>
        </p:txBody>
      </p:sp>
      <p:sp>
        <p:nvSpPr>
          <p:cNvPr id="2" name="Rectangle 1"/>
          <p:cNvSpPr/>
          <p:nvPr/>
        </p:nvSpPr>
        <p:spPr>
          <a:xfrm>
            <a:off x="308345" y="2634971"/>
            <a:ext cx="2791046" cy="2031325"/>
          </a:xfrm>
          <a:prstGeom prst="rect">
            <a:avLst/>
          </a:prstGeom>
        </p:spPr>
        <p:txBody>
          <a:bodyPr wrap="square">
            <a:spAutoFit/>
          </a:bodyPr>
          <a:lstStyle/>
          <a:p>
            <a:r>
              <a:rPr lang="en-US" b="1" dirty="0">
                <a:latin typeface="Arial" panose="020B0604020202020204" pitchFamily="34" charset="0"/>
              </a:rPr>
              <a:t>Virtue </a:t>
            </a:r>
            <a:r>
              <a:rPr lang="en-US" b="1" dirty="0" smtClean="0">
                <a:latin typeface="Arial" panose="020B0604020202020204" pitchFamily="34" charset="0"/>
              </a:rPr>
              <a:t>ethics</a:t>
            </a:r>
          </a:p>
          <a:p>
            <a:r>
              <a:rPr lang="en-US" dirty="0" smtClean="0">
                <a:solidFill>
                  <a:srgbClr val="222222"/>
                </a:solidFill>
                <a:latin typeface="Arial" panose="020B0604020202020204" pitchFamily="34" charset="0"/>
              </a:rPr>
              <a:t>focuses </a:t>
            </a:r>
            <a:r>
              <a:rPr lang="en-US" dirty="0">
                <a:solidFill>
                  <a:srgbClr val="222222"/>
                </a:solidFill>
                <a:latin typeface="Arial" panose="020B0604020202020204" pitchFamily="34" charset="0"/>
              </a:rPr>
              <a:t>on the inherent character of a person rather than on specific actions</a:t>
            </a:r>
            <a:r>
              <a:rPr lang="en-US" dirty="0" smtClean="0">
                <a:solidFill>
                  <a:srgbClr val="222222"/>
                </a:solidFill>
                <a:latin typeface="Arial" panose="020B0604020202020204" pitchFamily="34" charset="0"/>
              </a:rPr>
              <a:t>. </a:t>
            </a:r>
            <a:r>
              <a:rPr lang="en-US" dirty="0" smtClean="0">
                <a:solidFill>
                  <a:srgbClr val="222222"/>
                </a:solidFill>
                <a:latin typeface="Arial" panose="020B0604020202020204" pitchFamily="34" charset="0"/>
              </a:rPr>
              <a:t>Aristotle and St. Aquinas are proponents of virtue ethics.</a:t>
            </a:r>
            <a:endParaRPr lang="en-US" b="0" i="0" dirty="0">
              <a:solidFill>
                <a:srgbClr val="222222"/>
              </a:solidFill>
              <a:effectLst/>
              <a:latin typeface="Arial" panose="020B0604020202020204" pitchFamily="34" charset="0"/>
            </a:endParaRPr>
          </a:p>
        </p:txBody>
      </p:sp>
      <p:sp>
        <p:nvSpPr>
          <p:cNvPr id="3" name="Rectangle 2"/>
          <p:cNvSpPr/>
          <p:nvPr/>
        </p:nvSpPr>
        <p:spPr>
          <a:xfrm>
            <a:off x="3484821" y="2634387"/>
            <a:ext cx="2865475" cy="584"/>
          </a:xfrm>
          <a:prstGeom prst="rect">
            <a:avLst/>
          </a:prstGeom>
        </p:spPr>
        <p:txBody>
          <a:bodyPr wrap="square">
            <a:spAutoFit/>
          </a:bodyPr>
          <a:lstStyle/>
          <a:p>
            <a:r>
              <a:rPr lang="en-US" b="1" dirty="0">
                <a:latin typeface="Arial" panose="020B0604020202020204" pitchFamily="34" charset="0"/>
              </a:rPr>
              <a:t>Deontology</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argues </a:t>
            </a:r>
            <a:r>
              <a:rPr lang="en-US" dirty="0">
                <a:solidFill>
                  <a:srgbClr val="222222"/>
                </a:solidFill>
                <a:latin typeface="Arial" panose="020B0604020202020204" pitchFamily="34" charset="0"/>
              </a:rPr>
              <a:t>that decisions should be made considering the factors of one's duties and one's rights</a:t>
            </a:r>
            <a:r>
              <a:rPr lang="en-US" dirty="0" smtClean="0">
                <a:solidFill>
                  <a:srgbClr val="222222"/>
                </a:solidFill>
                <a:latin typeface="Arial" panose="020B0604020202020204" pitchFamily="34" charset="0"/>
              </a:rPr>
              <a:t>.</a:t>
            </a:r>
            <a:endParaRPr lang="en-US" b="0" i="0" dirty="0">
              <a:solidFill>
                <a:srgbClr val="222222"/>
              </a:solidFill>
              <a:effectLst/>
              <a:latin typeface="Arial" panose="020B0604020202020204" pitchFamily="34" charset="0"/>
            </a:endParaRPr>
          </a:p>
        </p:txBody>
      </p:sp>
      <p:sp>
        <p:nvSpPr>
          <p:cNvPr id="4" name="Rectangle 3"/>
          <p:cNvSpPr/>
          <p:nvPr/>
        </p:nvSpPr>
        <p:spPr>
          <a:xfrm>
            <a:off x="6836735" y="2633803"/>
            <a:ext cx="2307265" cy="584"/>
          </a:xfrm>
          <a:prstGeom prst="rect">
            <a:avLst/>
          </a:prstGeom>
        </p:spPr>
        <p:txBody>
          <a:bodyPr wrap="square">
            <a:spAutoFit/>
          </a:bodyPr>
          <a:lstStyle/>
          <a:p>
            <a:r>
              <a:rPr lang="en-US" b="1" dirty="0">
                <a:latin typeface="Arial" panose="020B0604020202020204" pitchFamily="34" charset="0"/>
              </a:rPr>
              <a:t>Consequentialism</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argues </a:t>
            </a:r>
            <a:r>
              <a:rPr lang="en-US" dirty="0">
                <a:solidFill>
                  <a:srgbClr val="222222"/>
                </a:solidFill>
                <a:latin typeface="Arial" panose="020B0604020202020204" pitchFamily="34" charset="0"/>
              </a:rPr>
              <a:t>that the morality of an action is contingent on the action's outcome or result</a:t>
            </a:r>
            <a:r>
              <a:rPr lang="en-US" dirty="0" smtClean="0">
                <a:solidFill>
                  <a:srgbClr val="222222"/>
                </a:solidFill>
                <a:latin typeface="Arial" panose="020B0604020202020204" pitchFamily="34" charset="0"/>
              </a:rPr>
              <a:t>.</a:t>
            </a:r>
            <a:endParaRPr lang="en-US" dirty="0"/>
          </a:p>
        </p:txBody>
      </p:sp>
    </p:spTree>
    <p:extLst>
      <p:ext uri="{BB962C8B-B14F-4D97-AF65-F5344CB8AC3E}">
        <p14:creationId xmlns:p14="http://schemas.microsoft.com/office/powerpoint/2010/main" val="2941753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3510" y="3286400"/>
            <a:ext cx="2913321" cy="1754326"/>
          </a:xfrm>
          <a:prstGeom prst="rect">
            <a:avLst/>
          </a:prstGeom>
        </p:spPr>
        <p:txBody>
          <a:bodyPr wrap="square">
            <a:spAutoFit/>
          </a:bodyPr>
          <a:lstStyle/>
          <a:p>
            <a:r>
              <a:rPr lang="en-US" b="1" dirty="0" smtClean="0">
                <a:latin typeface="Arial" panose="020B0604020202020204" pitchFamily="34" charset="0"/>
              </a:rPr>
              <a:t>Immanuel </a:t>
            </a:r>
            <a:r>
              <a:rPr lang="en-US" b="1" dirty="0">
                <a:latin typeface="Arial" panose="020B0604020202020204" pitchFamily="34" charset="0"/>
              </a:rPr>
              <a:t>Kant's </a:t>
            </a:r>
            <a:endParaRPr lang="en-US" b="1" dirty="0" smtClean="0">
              <a:latin typeface="Arial" panose="020B0604020202020204" pitchFamily="34" charset="0"/>
            </a:endParaRPr>
          </a:p>
          <a:p>
            <a:r>
              <a:rPr lang="en-US" b="1" dirty="0" smtClean="0">
                <a:latin typeface="Arial" panose="020B0604020202020204" pitchFamily="34" charset="0"/>
              </a:rPr>
              <a:t>Categorical </a:t>
            </a:r>
            <a:r>
              <a:rPr lang="en-US" b="1" dirty="0" smtClean="0">
                <a:latin typeface="Arial" panose="020B0604020202020204" pitchFamily="34" charset="0"/>
              </a:rPr>
              <a:t>Imperative: </a:t>
            </a:r>
            <a:r>
              <a:rPr lang="en-US" dirty="0">
                <a:latin typeface="Arial" panose="020B0604020202020204" pitchFamily="34" charset="0"/>
              </a:rPr>
              <a:t>Act only according to that maxim by which you can also will that it would become a universal law.</a:t>
            </a:r>
            <a:endParaRPr lang="en-US" dirty="0">
              <a:latin typeface="Arial" panose="020B0604020202020204" pitchFamily="34" charset="0"/>
            </a:endParaRPr>
          </a:p>
        </p:txBody>
      </p:sp>
      <p:sp>
        <p:nvSpPr>
          <p:cNvPr id="5" name="Rectangle 4"/>
          <p:cNvSpPr/>
          <p:nvPr/>
        </p:nvSpPr>
        <p:spPr>
          <a:xfrm>
            <a:off x="983510" y="2344480"/>
            <a:ext cx="6235994" cy="461665"/>
          </a:xfrm>
          <a:prstGeom prst="rect">
            <a:avLst/>
          </a:prstGeom>
        </p:spPr>
        <p:txBody>
          <a:bodyPr wrap="square">
            <a:spAutoFit/>
          </a:bodyPr>
          <a:lstStyle/>
          <a:p>
            <a:r>
              <a:rPr lang="en-US" sz="2400" b="1" dirty="0" smtClean="0">
                <a:latin typeface="Arial" panose="020B0604020202020204" pitchFamily="34" charset="0"/>
              </a:rPr>
              <a:t>Two versions of deontology</a:t>
            </a:r>
            <a:endParaRPr lang="en-US" sz="2400" dirty="0" smtClean="0">
              <a:solidFill>
                <a:srgbClr val="222222"/>
              </a:solidFill>
              <a:latin typeface="Arial" panose="020B0604020202020204" pitchFamily="34" charset="0"/>
            </a:endParaRPr>
          </a:p>
        </p:txBody>
      </p:sp>
      <p:sp>
        <p:nvSpPr>
          <p:cNvPr id="7" name="Rectangle 6"/>
          <p:cNvSpPr/>
          <p:nvPr/>
        </p:nvSpPr>
        <p:spPr>
          <a:xfrm>
            <a:off x="5146158" y="3240742"/>
            <a:ext cx="3530010" cy="1200329"/>
          </a:xfrm>
          <a:prstGeom prst="rect">
            <a:avLst/>
          </a:prstGeom>
        </p:spPr>
        <p:txBody>
          <a:bodyPr wrap="square">
            <a:spAutoFit/>
          </a:bodyPr>
          <a:lstStyle/>
          <a:p>
            <a:r>
              <a:rPr lang="en-US" b="1" dirty="0" smtClean="0">
                <a:latin typeface="Arial" panose="020B0604020202020204" pitchFamily="34" charset="0"/>
              </a:rPr>
              <a:t>Natural </a:t>
            </a:r>
            <a:r>
              <a:rPr lang="en-US" b="1" dirty="0">
                <a:latin typeface="Arial" panose="020B0604020202020204" pitchFamily="34" charset="0"/>
              </a:rPr>
              <a:t>rights theories</a:t>
            </a:r>
            <a:r>
              <a:rPr lang="en-US" dirty="0">
                <a:latin typeface="Arial" panose="020B0604020202020204" pitchFamily="34" charset="0"/>
              </a:rPr>
              <a:t>, such that of John Locke or Robert </a:t>
            </a:r>
            <a:r>
              <a:rPr lang="en-US" dirty="0" err="1">
                <a:latin typeface="Arial" panose="020B0604020202020204" pitchFamily="34" charset="0"/>
              </a:rPr>
              <a:t>Nozick</a:t>
            </a:r>
            <a:r>
              <a:rPr lang="en-US" dirty="0">
                <a:latin typeface="Arial" panose="020B0604020202020204" pitchFamily="34" charset="0"/>
              </a:rPr>
              <a:t>, </a:t>
            </a:r>
            <a:r>
              <a:rPr lang="en-US" dirty="0" smtClean="0">
                <a:latin typeface="Arial" panose="020B0604020202020204" pitchFamily="34" charset="0"/>
              </a:rPr>
              <a:t>hold </a:t>
            </a:r>
            <a:r>
              <a:rPr lang="en-US" dirty="0">
                <a:latin typeface="Arial" panose="020B0604020202020204" pitchFamily="34" charset="0"/>
              </a:rPr>
              <a:t>that human beings have absolute, natural rights.</a:t>
            </a:r>
            <a:endParaRPr lang="en-US" b="0" i="0" dirty="0">
              <a:effectLst/>
              <a:latin typeface="Arial" panose="020B0604020202020204" pitchFamily="34" charset="0"/>
            </a:endParaRPr>
          </a:p>
        </p:txBody>
      </p:sp>
    </p:spTree>
    <p:extLst>
      <p:ext uri="{BB962C8B-B14F-4D97-AF65-F5344CB8AC3E}">
        <p14:creationId xmlns:p14="http://schemas.microsoft.com/office/powerpoint/2010/main" val="1396321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9717" y="4753604"/>
            <a:ext cx="4338083" cy="1200329"/>
          </a:xfrm>
          <a:prstGeom prst="rect">
            <a:avLst/>
          </a:prstGeom>
        </p:spPr>
        <p:txBody>
          <a:bodyPr wrap="square">
            <a:spAutoFit/>
          </a:bodyPr>
          <a:lstStyle/>
          <a:p>
            <a:r>
              <a:rPr lang="en-US" b="1" dirty="0" smtClean="0">
                <a:latin typeface="Arial" panose="020B0604020202020204" pitchFamily="34" charset="0"/>
              </a:rPr>
              <a:t>Utilitarianism</a:t>
            </a:r>
          </a:p>
          <a:p>
            <a:r>
              <a:rPr lang="en-US" dirty="0" smtClean="0">
                <a:latin typeface="Arial" panose="020B0604020202020204" pitchFamily="34" charset="0"/>
              </a:rPr>
              <a:t>holds </a:t>
            </a:r>
            <a:r>
              <a:rPr lang="en-US" dirty="0">
                <a:latin typeface="Arial" panose="020B0604020202020204" pitchFamily="34" charset="0"/>
              </a:rPr>
              <a:t>that an action is right if it leads to the most </a:t>
            </a:r>
            <a:r>
              <a:rPr lang="en-US" i="1" dirty="0">
                <a:latin typeface="Arial" panose="020B0604020202020204" pitchFamily="34" charset="0"/>
              </a:rPr>
              <a:t>happiness</a:t>
            </a:r>
            <a:r>
              <a:rPr lang="en-US" dirty="0">
                <a:latin typeface="Arial" panose="020B0604020202020204" pitchFamily="34" charset="0"/>
              </a:rPr>
              <a:t> for the greatest number of people.</a:t>
            </a:r>
            <a:endParaRPr lang="en-US" dirty="0"/>
          </a:p>
        </p:txBody>
      </p:sp>
      <p:sp>
        <p:nvSpPr>
          <p:cNvPr id="7" name="Rectangle 6"/>
          <p:cNvSpPr/>
          <p:nvPr/>
        </p:nvSpPr>
        <p:spPr>
          <a:xfrm>
            <a:off x="919717" y="1522701"/>
            <a:ext cx="3960627" cy="1200329"/>
          </a:xfrm>
          <a:prstGeom prst="rect">
            <a:avLst/>
          </a:prstGeom>
        </p:spPr>
        <p:txBody>
          <a:bodyPr wrap="square">
            <a:spAutoFit/>
          </a:bodyPr>
          <a:lstStyle/>
          <a:p>
            <a:r>
              <a:rPr lang="en-US" b="1" dirty="0">
                <a:latin typeface="Arial" panose="020B0604020202020204" pitchFamily="34" charset="0"/>
              </a:rPr>
              <a:t>Consequentialism</a:t>
            </a:r>
            <a:r>
              <a:rPr lang="en-US" dirty="0">
                <a:solidFill>
                  <a:srgbClr val="222222"/>
                </a:solidFill>
                <a:latin typeface="Arial" panose="020B0604020202020204" pitchFamily="34" charset="0"/>
              </a:rPr>
              <a:t> </a:t>
            </a:r>
            <a:endParaRPr lang="en-US" dirty="0" smtClean="0">
              <a:solidFill>
                <a:srgbClr val="222222"/>
              </a:solidFill>
              <a:latin typeface="Arial" panose="020B0604020202020204" pitchFamily="34" charset="0"/>
            </a:endParaRPr>
          </a:p>
          <a:p>
            <a:r>
              <a:rPr lang="en-US" dirty="0" smtClean="0">
                <a:solidFill>
                  <a:srgbClr val="222222"/>
                </a:solidFill>
                <a:latin typeface="Arial" panose="020B0604020202020204" pitchFamily="34" charset="0"/>
              </a:rPr>
              <a:t>argues </a:t>
            </a:r>
            <a:r>
              <a:rPr lang="en-US" dirty="0">
                <a:solidFill>
                  <a:srgbClr val="222222"/>
                </a:solidFill>
                <a:latin typeface="Arial" panose="020B0604020202020204" pitchFamily="34" charset="0"/>
              </a:rPr>
              <a:t>that the morality of an action is contingent on the action's outcome or result</a:t>
            </a:r>
            <a:r>
              <a:rPr lang="en-US" dirty="0" smtClean="0">
                <a:solidFill>
                  <a:srgbClr val="222222"/>
                </a:solidFill>
                <a:latin typeface="Arial" panose="020B0604020202020204" pitchFamily="34" charset="0"/>
              </a:rPr>
              <a:t>.</a:t>
            </a:r>
            <a:endParaRPr lang="en-US" dirty="0"/>
          </a:p>
        </p:txBody>
      </p:sp>
      <p:sp>
        <p:nvSpPr>
          <p:cNvPr id="6" name="Rectangle 5"/>
          <p:cNvSpPr/>
          <p:nvPr/>
        </p:nvSpPr>
        <p:spPr>
          <a:xfrm>
            <a:off x="919717" y="3364282"/>
            <a:ext cx="3834809" cy="646331"/>
          </a:xfrm>
          <a:prstGeom prst="rect">
            <a:avLst/>
          </a:prstGeom>
        </p:spPr>
        <p:txBody>
          <a:bodyPr wrap="square">
            <a:spAutoFit/>
          </a:bodyPr>
          <a:lstStyle/>
          <a:p>
            <a:r>
              <a:rPr lang="en-US" b="1" dirty="0" smtClean="0">
                <a:latin typeface="Arial" panose="020B0604020202020204" pitchFamily="34" charset="0"/>
              </a:rPr>
              <a:t>Utilitarianism</a:t>
            </a:r>
          </a:p>
          <a:p>
            <a:r>
              <a:rPr lang="en-US" dirty="0" smtClean="0">
                <a:latin typeface="Arial" panose="020B0604020202020204" pitchFamily="34" charset="0"/>
              </a:rPr>
              <a:t>is one form of consequentialism.</a:t>
            </a:r>
            <a:endParaRPr lang="en-US" dirty="0"/>
          </a:p>
        </p:txBody>
      </p:sp>
    </p:spTree>
    <p:extLst>
      <p:ext uri="{BB962C8B-B14F-4D97-AF65-F5344CB8AC3E}">
        <p14:creationId xmlns:p14="http://schemas.microsoft.com/office/powerpoint/2010/main" val="3612539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964" y="2530297"/>
            <a:ext cx="7880427" cy="1200329"/>
          </a:xfrm>
          <a:prstGeom prst="rect">
            <a:avLst/>
          </a:prstGeom>
        </p:spPr>
        <p:txBody>
          <a:bodyPr wrap="none">
            <a:spAutoFit/>
          </a:bodyPr>
          <a:lstStyle/>
          <a:p>
            <a:r>
              <a:rPr lang="en-US" b="1" dirty="0"/>
              <a:t>Demandingness </a:t>
            </a:r>
            <a:r>
              <a:rPr lang="en-US" b="1" dirty="0" smtClean="0"/>
              <a:t>objection:</a:t>
            </a:r>
          </a:p>
          <a:p>
            <a:r>
              <a:rPr lang="en-US" dirty="0" smtClean="0"/>
              <a:t>Everyone is required to </a:t>
            </a:r>
            <a:r>
              <a:rPr lang="en-US" dirty="0"/>
              <a:t>do what they </a:t>
            </a:r>
            <a:r>
              <a:rPr lang="en-US" dirty="0" smtClean="0"/>
              <a:t>can to </a:t>
            </a:r>
            <a:r>
              <a:rPr lang="en-US" dirty="0"/>
              <a:t>maximize utility, </a:t>
            </a:r>
            <a:r>
              <a:rPr lang="en-US" dirty="0" smtClean="0"/>
              <a:t>and also </a:t>
            </a:r>
            <a:r>
              <a:rPr lang="en-US" dirty="0"/>
              <a:t>to do </a:t>
            </a:r>
            <a:r>
              <a:rPr lang="en-US" dirty="0" smtClean="0"/>
              <a:t>so</a:t>
            </a:r>
          </a:p>
          <a:p>
            <a:r>
              <a:rPr lang="en-US" dirty="0" smtClean="0"/>
              <a:t>without </a:t>
            </a:r>
            <a:r>
              <a:rPr lang="en-US" dirty="0"/>
              <a:t>any </a:t>
            </a:r>
            <a:r>
              <a:rPr lang="en-US" dirty="0" err="1" smtClean="0"/>
              <a:t>favouritism</a:t>
            </a:r>
            <a:r>
              <a:rPr lang="en-US" dirty="0" smtClean="0"/>
              <a:t> (the </a:t>
            </a:r>
            <a:r>
              <a:rPr lang="en-US" dirty="0"/>
              <a:t>well-being of strangers counts just as much as that </a:t>
            </a:r>
            <a:r>
              <a:rPr lang="en-US" dirty="0" smtClean="0"/>
              <a:t>of</a:t>
            </a:r>
          </a:p>
          <a:p>
            <a:r>
              <a:rPr lang="en-US" dirty="0" smtClean="0"/>
              <a:t> </a:t>
            </a:r>
            <a:r>
              <a:rPr lang="en-US" dirty="0"/>
              <a:t>friends, family or </a:t>
            </a:r>
            <a:r>
              <a:rPr lang="en-US" dirty="0" smtClean="0"/>
              <a:t>self). This is asking a lot, maybe too much.</a:t>
            </a:r>
            <a:endParaRPr lang="en-US" b="1" i="0" dirty="0">
              <a:effectLst/>
            </a:endParaRPr>
          </a:p>
        </p:txBody>
      </p:sp>
      <p:sp>
        <p:nvSpPr>
          <p:cNvPr id="3" name="Rectangle 2"/>
          <p:cNvSpPr/>
          <p:nvPr/>
        </p:nvSpPr>
        <p:spPr>
          <a:xfrm>
            <a:off x="1166964" y="4266511"/>
            <a:ext cx="6875152" cy="923330"/>
          </a:xfrm>
          <a:prstGeom prst="rect">
            <a:avLst/>
          </a:prstGeom>
        </p:spPr>
        <p:txBody>
          <a:bodyPr wrap="none">
            <a:spAutoFit/>
          </a:bodyPr>
          <a:lstStyle/>
          <a:p>
            <a:r>
              <a:rPr lang="en-US" b="1" dirty="0"/>
              <a:t>Predicting </a:t>
            </a:r>
            <a:r>
              <a:rPr lang="en-US" b="1" dirty="0" smtClean="0"/>
              <a:t>consequences:</a:t>
            </a:r>
          </a:p>
          <a:p>
            <a:r>
              <a:rPr lang="en-US" dirty="0"/>
              <a:t>Some argue that it is impossible to do the calculation that utilitarianism</a:t>
            </a:r>
          </a:p>
          <a:p>
            <a:r>
              <a:rPr lang="en-US" dirty="0"/>
              <a:t>requires because consequences are inherently unknowable. </a:t>
            </a:r>
            <a:endParaRPr lang="en-US" b="1" dirty="0"/>
          </a:p>
        </p:txBody>
      </p:sp>
      <p:sp>
        <p:nvSpPr>
          <p:cNvPr id="4" name="Rectangle 3"/>
          <p:cNvSpPr/>
          <p:nvPr/>
        </p:nvSpPr>
        <p:spPr>
          <a:xfrm>
            <a:off x="1166964" y="794083"/>
            <a:ext cx="5106374" cy="1200329"/>
          </a:xfrm>
          <a:prstGeom prst="rect">
            <a:avLst/>
          </a:prstGeom>
        </p:spPr>
        <p:txBody>
          <a:bodyPr wrap="square">
            <a:spAutoFit/>
          </a:bodyPr>
          <a:lstStyle/>
          <a:p>
            <a:r>
              <a:rPr lang="en-US" b="1" dirty="0" smtClean="0"/>
              <a:t>It i</a:t>
            </a:r>
            <a:r>
              <a:rPr lang="en-US" b="1" dirty="0" smtClean="0"/>
              <a:t>gnores justice:</a:t>
            </a:r>
          </a:p>
          <a:p>
            <a:r>
              <a:rPr lang="en-US" dirty="0" smtClean="0"/>
              <a:t>It doesn’t matter if each individual</a:t>
            </a:r>
          </a:p>
          <a:p>
            <a:r>
              <a:rPr lang="en-US" i="0" dirty="0" smtClean="0">
                <a:effectLst/>
              </a:rPr>
              <a:t>gets what they “deserve”, as long as the most</a:t>
            </a:r>
          </a:p>
          <a:p>
            <a:r>
              <a:rPr lang="en-US" dirty="0" smtClean="0"/>
              <a:t>happiness is generated.</a:t>
            </a:r>
            <a:endParaRPr lang="en-US" i="0" dirty="0">
              <a:effectLst/>
            </a:endParaRPr>
          </a:p>
        </p:txBody>
      </p:sp>
      <p:sp>
        <p:nvSpPr>
          <p:cNvPr id="7" name="Rectangle 6"/>
          <p:cNvSpPr/>
          <p:nvPr/>
        </p:nvSpPr>
        <p:spPr>
          <a:xfrm>
            <a:off x="214753" y="97814"/>
            <a:ext cx="4281557" cy="461665"/>
          </a:xfrm>
          <a:prstGeom prst="rect">
            <a:avLst/>
          </a:prstGeom>
        </p:spPr>
        <p:txBody>
          <a:bodyPr wrap="none">
            <a:spAutoFit/>
          </a:bodyPr>
          <a:lstStyle/>
          <a:p>
            <a:r>
              <a:rPr lang="en-US" sz="2400" b="1" dirty="0" smtClean="0"/>
              <a:t>Some problems of utilitarianism</a:t>
            </a:r>
            <a:endParaRPr lang="en-US" sz="2400" b="1" i="0" dirty="0">
              <a:effectLst/>
            </a:endParaRPr>
          </a:p>
        </p:txBody>
      </p:sp>
    </p:spTree>
    <p:extLst>
      <p:ext uri="{BB962C8B-B14F-4D97-AF65-F5344CB8AC3E}">
        <p14:creationId xmlns:p14="http://schemas.microsoft.com/office/powerpoint/2010/main" val="730737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959" y="2015721"/>
            <a:ext cx="5433233" cy="815608"/>
          </a:xfrm>
          <a:prstGeom prst="rect">
            <a:avLst/>
          </a:prstGeom>
        </p:spPr>
        <p:txBody>
          <a:bodyPr wrap="square">
            <a:spAutoFit/>
          </a:bodyPr>
          <a:lstStyle/>
          <a:p>
            <a:r>
              <a:rPr lang="en-US" sz="1400" b="1" dirty="0" smtClean="0"/>
              <a:t>Premise 1: 	Jennifer is a student</a:t>
            </a:r>
          </a:p>
          <a:p>
            <a:r>
              <a:rPr lang="en-US" sz="1400" b="1" dirty="0" smtClean="0"/>
              <a:t>Premise 2: 	Jennifer is smart</a:t>
            </a:r>
          </a:p>
          <a:p>
            <a:endParaRPr lang="en-US" sz="500" b="1" dirty="0"/>
          </a:p>
          <a:p>
            <a:r>
              <a:rPr lang="en-US" sz="1400" b="1" dirty="0" smtClean="0"/>
              <a:t>Conclusion: 	All students are smart</a:t>
            </a:r>
            <a:endParaRPr lang="en-US" sz="1400" b="1" dirty="0"/>
          </a:p>
        </p:txBody>
      </p:sp>
      <p:sp>
        <p:nvSpPr>
          <p:cNvPr id="7" name="Rectangle 6"/>
          <p:cNvSpPr/>
          <p:nvPr/>
        </p:nvSpPr>
        <p:spPr>
          <a:xfrm>
            <a:off x="116959" y="3105559"/>
            <a:ext cx="6018026" cy="815608"/>
          </a:xfrm>
          <a:prstGeom prst="rect">
            <a:avLst/>
          </a:prstGeom>
        </p:spPr>
        <p:txBody>
          <a:bodyPr wrap="square">
            <a:spAutoFit/>
          </a:bodyPr>
          <a:lstStyle/>
          <a:p>
            <a:r>
              <a:rPr lang="en-US" sz="1400" b="1" dirty="0" smtClean="0"/>
              <a:t>Premise 1: 	7 is more than 2</a:t>
            </a:r>
          </a:p>
          <a:p>
            <a:r>
              <a:rPr lang="en-US" sz="1400" b="1" dirty="0" smtClean="0"/>
              <a:t>Premise 2: 	McDonalds sells burgers</a:t>
            </a:r>
          </a:p>
          <a:p>
            <a:endParaRPr lang="en-US" sz="500" b="1" dirty="0"/>
          </a:p>
          <a:p>
            <a:r>
              <a:rPr lang="en-US" sz="1400" b="1" dirty="0" smtClean="0"/>
              <a:t>Conclusion: 	Brooklyn is part of New York City</a:t>
            </a:r>
            <a:endParaRPr lang="en-US" sz="1400" b="1" dirty="0"/>
          </a:p>
        </p:txBody>
      </p:sp>
      <p:sp>
        <p:nvSpPr>
          <p:cNvPr id="10" name="Rectangle 9"/>
          <p:cNvSpPr/>
          <p:nvPr/>
        </p:nvSpPr>
        <p:spPr>
          <a:xfrm>
            <a:off x="116959" y="4195397"/>
            <a:ext cx="6018026" cy="815608"/>
          </a:xfrm>
          <a:prstGeom prst="rect">
            <a:avLst/>
          </a:prstGeom>
        </p:spPr>
        <p:txBody>
          <a:bodyPr wrap="square">
            <a:spAutoFit/>
          </a:bodyPr>
          <a:lstStyle/>
          <a:p>
            <a:r>
              <a:rPr lang="en-US" sz="1400" b="1" dirty="0" smtClean="0"/>
              <a:t>Premise 1: 	A is more than B</a:t>
            </a:r>
          </a:p>
          <a:p>
            <a:r>
              <a:rPr lang="en-US" sz="1400" b="1" dirty="0" smtClean="0"/>
              <a:t>Premise 2: 	C sells D</a:t>
            </a:r>
          </a:p>
          <a:p>
            <a:endParaRPr lang="en-US" sz="500" b="1" dirty="0"/>
          </a:p>
          <a:p>
            <a:r>
              <a:rPr lang="en-US" sz="1400" b="1" dirty="0" smtClean="0"/>
              <a:t>Conclusion: 	E is part of F</a:t>
            </a:r>
            <a:endParaRPr lang="en-US" sz="1400" b="1" dirty="0"/>
          </a:p>
        </p:txBody>
      </p:sp>
      <p:sp>
        <p:nvSpPr>
          <p:cNvPr id="12" name="Rectangle 11"/>
          <p:cNvSpPr/>
          <p:nvPr/>
        </p:nvSpPr>
        <p:spPr>
          <a:xfrm>
            <a:off x="116959" y="1048158"/>
            <a:ext cx="5433233" cy="815608"/>
          </a:xfrm>
          <a:prstGeom prst="rect">
            <a:avLst/>
          </a:prstGeom>
        </p:spPr>
        <p:txBody>
          <a:bodyPr wrap="square">
            <a:spAutoFit/>
          </a:bodyPr>
          <a:lstStyle/>
          <a:p>
            <a:r>
              <a:rPr lang="en-US" sz="1400" b="1" dirty="0" smtClean="0"/>
              <a:t>Premise 1: 	Some students are smart</a:t>
            </a:r>
          </a:p>
          <a:p>
            <a:r>
              <a:rPr lang="en-US" sz="1400" b="1" dirty="0" smtClean="0"/>
              <a:t>Premise 2: 	Jennifer is a student</a:t>
            </a:r>
          </a:p>
          <a:p>
            <a:endParaRPr lang="en-US" sz="500" b="1" dirty="0"/>
          </a:p>
          <a:p>
            <a:r>
              <a:rPr lang="en-US" sz="1400" b="1" dirty="0" smtClean="0"/>
              <a:t>Conclusion: 	Jennifer is smart</a:t>
            </a:r>
            <a:endParaRPr lang="en-US" sz="1400" b="1" dirty="0"/>
          </a:p>
        </p:txBody>
      </p:sp>
      <p:sp>
        <p:nvSpPr>
          <p:cNvPr id="14" name="Rectangle 13"/>
          <p:cNvSpPr/>
          <p:nvPr/>
        </p:nvSpPr>
        <p:spPr>
          <a:xfrm>
            <a:off x="201623" y="199174"/>
            <a:ext cx="2557131" cy="646331"/>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Invalid</a:t>
            </a:r>
            <a:endParaRPr lang="en-US" sz="3600" b="1" dirty="0"/>
          </a:p>
        </p:txBody>
      </p:sp>
      <p:sp>
        <p:nvSpPr>
          <p:cNvPr id="23" name="Rectangle 22"/>
          <p:cNvSpPr/>
          <p:nvPr/>
        </p:nvSpPr>
        <p:spPr>
          <a:xfrm>
            <a:off x="4091766" y="1996854"/>
            <a:ext cx="5433233" cy="815608"/>
          </a:xfrm>
          <a:prstGeom prst="rect">
            <a:avLst/>
          </a:prstGeom>
        </p:spPr>
        <p:txBody>
          <a:bodyPr wrap="square">
            <a:spAutoFit/>
          </a:bodyPr>
          <a:lstStyle/>
          <a:p>
            <a:r>
              <a:rPr lang="en-US" sz="1400" b="1" dirty="0" smtClean="0"/>
              <a:t>Premise 1: 	You are either hungry or tired</a:t>
            </a:r>
          </a:p>
          <a:p>
            <a:r>
              <a:rPr lang="en-US" sz="1400" b="1" dirty="0" smtClean="0"/>
              <a:t>Premise 2: 	You are not hungry</a:t>
            </a:r>
          </a:p>
          <a:p>
            <a:endParaRPr lang="en-US" sz="500" b="1" dirty="0"/>
          </a:p>
          <a:p>
            <a:r>
              <a:rPr lang="en-US" sz="1400" b="1" dirty="0" smtClean="0"/>
              <a:t>Conclusion: 	You are tired</a:t>
            </a:r>
            <a:endParaRPr lang="en-US" sz="1400" b="1" dirty="0"/>
          </a:p>
        </p:txBody>
      </p:sp>
      <p:sp>
        <p:nvSpPr>
          <p:cNvPr id="25" name="Rectangle 24"/>
          <p:cNvSpPr/>
          <p:nvPr/>
        </p:nvSpPr>
        <p:spPr>
          <a:xfrm>
            <a:off x="4091765" y="1034717"/>
            <a:ext cx="5433233" cy="815608"/>
          </a:xfrm>
          <a:prstGeom prst="rect">
            <a:avLst/>
          </a:prstGeom>
        </p:spPr>
        <p:txBody>
          <a:bodyPr wrap="square">
            <a:spAutoFit/>
          </a:bodyPr>
          <a:lstStyle/>
          <a:p>
            <a:r>
              <a:rPr lang="en-US" sz="1400" b="1" dirty="0" smtClean="0"/>
              <a:t>Premise 1: 	All men are mortal</a:t>
            </a:r>
          </a:p>
          <a:p>
            <a:r>
              <a:rPr lang="en-US" sz="1400" b="1" dirty="0" smtClean="0"/>
              <a:t>Premise 2: 	Socrates is a man</a:t>
            </a:r>
          </a:p>
          <a:p>
            <a:endParaRPr lang="en-US" sz="500" b="1" dirty="0"/>
          </a:p>
          <a:p>
            <a:r>
              <a:rPr lang="en-US" sz="1400" b="1" dirty="0" smtClean="0"/>
              <a:t>Conclusion: 	Socrates is mortal</a:t>
            </a:r>
            <a:endParaRPr lang="en-US" sz="1400" b="1" dirty="0"/>
          </a:p>
        </p:txBody>
      </p:sp>
      <p:sp>
        <p:nvSpPr>
          <p:cNvPr id="27" name="Rectangle 26"/>
          <p:cNvSpPr/>
          <p:nvPr/>
        </p:nvSpPr>
        <p:spPr>
          <a:xfrm>
            <a:off x="4091765" y="3080129"/>
            <a:ext cx="5433233" cy="815608"/>
          </a:xfrm>
          <a:prstGeom prst="rect">
            <a:avLst/>
          </a:prstGeom>
        </p:spPr>
        <p:txBody>
          <a:bodyPr wrap="square">
            <a:spAutoFit/>
          </a:bodyPr>
          <a:lstStyle/>
          <a:p>
            <a:r>
              <a:rPr lang="en-US" sz="1400" b="1" dirty="0" smtClean="0"/>
              <a:t>Premise 1: 	All students are smart</a:t>
            </a:r>
          </a:p>
          <a:p>
            <a:r>
              <a:rPr lang="en-US" sz="1400" b="1" dirty="0" smtClean="0"/>
              <a:t>Premise 2: 	Jennifer is a student</a:t>
            </a:r>
          </a:p>
          <a:p>
            <a:endParaRPr lang="en-US" sz="500" b="1" dirty="0"/>
          </a:p>
          <a:p>
            <a:r>
              <a:rPr lang="en-US" sz="1400" b="1" dirty="0" smtClean="0"/>
              <a:t>Conclusion: 	Jennifer is smart</a:t>
            </a:r>
            <a:endParaRPr lang="en-US" sz="1400" b="1" dirty="0"/>
          </a:p>
        </p:txBody>
      </p:sp>
      <p:sp>
        <p:nvSpPr>
          <p:cNvPr id="29" name="Rectangle 28"/>
          <p:cNvSpPr/>
          <p:nvPr/>
        </p:nvSpPr>
        <p:spPr>
          <a:xfrm>
            <a:off x="4091765" y="4096922"/>
            <a:ext cx="5433233" cy="1292662"/>
          </a:xfrm>
          <a:prstGeom prst="rect">
            <a:avLst/>
          </a:prstGeom>
        </p:spPr>
        <p:txBody>
          <a:bodyPr wrap="square">
            <a:spAutoFit/>
          </a:bodyPr>
          <a:lstStyle/>
          <a:p>
            <a:r>
              <a:rPr lang="en-US" sz="1400" b="1" dirty="0" smtClean="0"/>
              <a:t>Premise 1: 	Peter is made of oatmeal</a:t>
            </a:r>
          </a:p>
          <a:p>
            <a:r>
              <a:rPr lang="en-US" sz="1400" b="1" dirty="0" smtClean="0"/>
              <a:t>Premise 2: 	Oatmeal is an animal</a:t>
            </a:r>
          </a:p>
          <a:p>
            <a:r>
              <a:rPr lang="en-US" sz="1400" b="1" dirty="0" smtClean="0"/>
              <a:t>Premise 3:	All animals are yellow</a:t>
            </a:r>
          </a:p>
          <a:p>
            <a:r>
              <a:rPr lang="en-US" sz="1400" b="1" dirty="0" smtClean="0"/>
              <a:t>Premise 4:	Yellow is the same as green</a:t>
            </a:r>
          </a:p>
          <a:p>
            <a:endParaRPr lang="en-US" sz="500" b="1" dirty="0"/>
          </a:p>
          <a:p>
            <a:r>
              <a:rPr lang="en-US" sz="1400" b="1" dirty="0" smtClean="0"/>
              <a:t>Conclusion: 	Peter is green</a:t>
            </a:r>
            <a:endParaRPr lang="en-US" sz="1400" b="1" dirty="0"/>
          </a:p>
        </p:txBody>
      </p:sp>
      <p:sp>
        <p:nvSpPr>
          <p:cNvPr id="30" name="Rectangle 29"/>
          <p:cNvSpPr/>
          <p:nvPr/>
        </p:nvSpPr>
        <p:spPr>
          <a:xfrm>
            <a:off x="4091766" y="5565338"/>
            <a:ext cx="5433233" cy="1292662"/>
          </a:xfrm>
          <a:prstGeom prst="rect">
            <a:avLst/>
          </a:prstGeom>
        </p:spPr>
        <p:txBody>
          <a:bodyPr wrap="square">
            <a:spAutoFit/>
          </a:bodyPr>
          <a:lstStyle/>
          <a:p>
            <a:r>
              <a:rPr lang="en-US" sz="1400" b="1" dirty="0" smtClean="0"/>
              <a:t>Premise 1: 	A is made of B</a:t>
            </a:r>
          </a:p>
          <a:p>
            <a:r>
              <a:rPr lang="en-US" sz="1400" b="1" dirty="0" smtClean="0"/>
              <a:t>Premise 2: 	B is C</a:t>
            </a:r>
          </a:p>
          <a:p>
            <a:r>
              <a:rPr lang="en-US" sz="1400" b="1" dirty="0" smtClean="0"/>
              <a:t>Premise 3:	All C is f</a:t>
            </a:r>
          </a:p>
          <a:p>
            <a:r>
              <a:rPr lang="en-US" sz="1400" b="1" dirty="0" smtClean="0"/>
              <a:t>Premise 4:	f is the same as g</a:t>
            </a:r>
          </a:p>
          <a:p>
            <a:endParaRPr lang="en-US" sz="500" b="1" dirty="0"/>
          </a:p>
          <a:p>
            <a:r>
              <a:rPr lang="en-US" sz="1400" b="1" dirty="0" smtClean="0"/>
              <a:t>Conclusion: 	A is g</a:t>
            </a:r>
            <a:endParaRPr lang="en-US" sz="1400" b="1" dirty="0"/>
          </a:p>
        </p:txBody>
      </p:sp>
      <p:sp>
        <p:nvSpPr>
          <p:cNvPr id="31" name="Rectangle 30"/>
          <p:cNvSpPr/>
          <p:nvPr/>
        </p:nvSpPr>
        <p:spPr>
          <a:xfrm>
            <a:off x="4856419" y="313791"/>
            <a:ext cx="2557131" cy="646331"/>
          </a:xfrm>
          <a:prstGeom prst="rect">
            <a:avLst/>
          </a:prstGeom>
        </p:spPr>
        <p:txBody>
          <a:bodyPr wrap="square">
            <a:spAutoFit/>
          </a:bodyPr>
          <a:lstStyle/>
          <a:p>
            <a:pPr algn="ctr"/>
            <a:r>
              <a:rPr lang="en-US" sz="3600" b="1" dirty="0">
                <a:latin typeface="Calibri" panose="020F0502020204030204" pitchFamily="34" charset="0"/>
                <a:ea typeface="Calibri" panose="020F0502020204030204" pitchFamily="34" charset="0"/>
              </a:rPr>
              <a:t>V</a:t>
            </a:r>
            <a:r>
              <a:rPr lang="en-US" sz="3600" b="1" dirty="0" smtClean="0">
                <a:effectLst/>
                <a:latin typeface="Calibri" panose="020F0502020204030204" pitchFamily="34" charset="0"/>
                <a:ea typeface="Calibri" panose="020F0502020204030204" pitchFamily="34" charset="0"/>
              </a:rPr>
              <a:t>alid</a:t>
            </a:r>
            <a:endParaRPr lang="en-US" sz="3600" b="1" dirty="0"/>
          </a:p>
        </p:txBody>
      </p:sp>
    </p:spTree>
    <p:extLst>
      <p:ext uri="{BB962C8B-B14F-4D97-AF65-F5344CB8AC3E}">
        <p14:creationId xmlns:p14="http://schemas.microsoft.com/office/powerpoint/2010/main" val="3086242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01623" y="225755"/>
            <a:ext cx="2557131" cy="646331"/>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Not Sound</a:t>
            </a:r>
            <a:endParaRPr lang="en-US" sz="3600" b="1" dirty="0"/>
          </a:p>
        </p:txBody>
      </p:sp>
      <p:sp>
        <p:nvSpPr>
          <p:cNvPr id="4" name="Rectangle 3"/>
          <p:cNvSpPr/>
          <p:nvPr/>
        </p:nvSpPr>
        <p:spPr>
          <a:xfrm>
            <a:off x="84272" y="2878644"/>
            <a:ext cx="3424472" cy="815608"/>
          </a:xfrm>
          <a:prstGeom prst="rect">
            <a:avLst/>
          </a:prstGeom>
        </p:spPr>
        <p:txBody>
          <a:bodyPr wrap="square">
            <a:spAutoFit/>
          </a:bodyPr>
          <a:lstStyle/>
          <a:p>
            <a:r>
              <a:rPr lang="en-US" sz="1400" b="1" dirty="0" smtClean="0"/>
              <a:t>Premise 1: 	You are either hungry or tired</a:t>
            </a:r>
          </a:p>
          <a:p>
            <a:r>
              <a:rPr lang="en-US" sz="1400" b="1" dirty="0" smtClean="0"/>
              <a:t>Premise 2: 	You are not hungry</a:t>
            </a:r>
          </a:p>
          <a:p>
            <a:endParaRPr lang="en-US" sz="500" b="1" dirty="0"/>
          </a:p>
          <a:p>
            <a:r>
              <a:rPr lang="en-US" sz="1400" b="1" dirty="0" smtClean="0"/>
              <a:t>Conclusion: 	You are tired</a:t>
            </a:r>
            <a:endParaRPr lang="en-US" sz="1400" b="1" dirty="0"/>
          </a:p>
        </p:txBody>
      </p:sp>
      <p:sp>
        <p:nvSpPr>
          <p:cNvPr id="8" name="Rectangle 7"/>
          <p:cNvSpPr/>
          <p:nvPr/>
        </p:nvSpPr>
        <p:spPr>
          <a:xfrm>
            <a:off x="84272" y="1998060"/>
            <a:ext cx="2791835" cy="815608"/>
          </a:xfrm>
          <a:prstGeom prst="rect">
            <a:avLst/>
          </a:prstGeom>
        </p:spPr>
        <p:txBody>
          <a:bodyPr wrap="square">
            <a:spAutoFit/>
          </a:bodyPr>
          <a:lstStyle/>
          <a:p>
            <a:r>
              <a:rPr lang="en-US" sz="1400" b="1" dirty="0" smtClean="0"/>
              <a:t>Premise 1: 	All students are smart</a:t>
            </a:r>
          </a:p>
          <a:p>
            <a:r>
              <a:rPr lang="en-US" sz="1400" b="1" dirty="0" smtClean="0"/>
              <a:t>Premise 2: 	Jennifer is a student</a:t>
            </a:r>
          </a:p>
          <a:p>
            <a:endParaRPr lang="en-US" sz="500" b="1" dirty="0"/>
          </a:p>
          <a:p>
            <a:r>
              <a:rPr lang="en-US" sz="1400" b="1" dirty="0" smtClean="0"/>
              <a:t>Conclusion: 	Jennifer is smart</a:t>
            </a:r>
            <a:endParaRPr lang="en-US" sz="1400" b="1" dirty="0"/>
          </a:p>
        </p:txBody>
      </p:sp>
      <p:sp>
        <p:nvSpPr>
          <p:cNvPr id="10" name="Rectangle 9"/>
          <p:cNvSpPr/>
          <p:nvPr/>
        </p:nvSpPr>
        <p:spPr>
          <a:xfrm>
            <a:off x="84272" y="3816257"/>
            <a:ext cx="3121444" cy="815608"/>
          </a:xfrm>
          <a:prstGeom prst="rect">
            <a:avLst/>
          </a:prstGeom>
        </p:spPr>
        <p:txBody>
          <a:bodyPr wrap="square">
            <a:spAutoFit/>
          </a:bodyPr>
          <a:lstStyle/>
          <a:p>
            <a:r>
              <a:rPr lang="en-US" sz="1400" b="1" dirty="0" smtClean="0"/>
              <a:t>Premise 1: 	Some students are smart</a:t>
            </a:r>
          </a:p>
          <a:p>
            <a:r>
              <a:rPr lang="en-US" sz="1400" b="1" dirty="0" smtClean="0"/>
              <a:t>Premise 2: 	Jennifer is a student</a:t>
            </a:r>
          </a:p>
          <a:p>
            <a:endParaRPr lang="en-US" sz="500" b="1" dirty="0"/>
          </a:p>
          <a:p>
            <a:r>
              <a:rPr lang="en-US" sz="1400" b="1" dirty="0" smtClean="0"/>
              <a:t>Conclusion: 	Jennifer is smart</a:t>
            </a:r>
            <a:endParaRPr lang="en-US" sz="1400" b="1" dirty="0"/>
          </a:p>
        </p:txBody>
      </p:sp>
      <p:sp>
        <p:nvSpPr>
          <p:cNvPr id="12" name="Rectangle 11"/>
          <p:cNvSpPr/>
          <p:nvPr/>
        </p:nvSpPr>
        <p:spPr>
          <a:xfrm>
            <a:off x="84272" y="4772356"/>
            <a:ext cx="2987747" cy="815608"/>
          </a:xfrm>
          <a:prstGeom prst="rect">
            <a:avLst/>
          </a:prstGeom>
        </p:spPr>
        <p:txBody>
          <a:bodyPr wrap="square">
            <a:spAutoFit/>
          </a:bodyPr>
          <a:lstStyle/>
          <a:p>
            <a:r>
              <a:rPr lang="en-US" sz="1400" b="1" dirty="0" smtClean="0"/>
              <a:t>Premise 1: 	Jennifer is a student</a:t>
            </a:r>
          </a:p>
          <a:p>
            <a:r>
              <a:rPr lang="en-US" sz="1400" b="1" dirty="0" smtClean="0"/>
              <a:t>Premise 2: 	Jennifer is smart</a:t>
            </a:r>
          </a:p>
          <a:p>
            <a:endParaRPr lang="en-US" sz="500" b="1" dirty="0"/>
          </a:p>
          <a:p>
            <a:r>
              <a:rPr lang="en-US" sz="1400" b="1" dirty="0" smtClean="0"/>
              <a:t>Conclusion: 	All students are smart</a:t>
            </a:r>
            <a:endParaRPr lang="en-US" sz="1400" b="1" dirty="0"/>
          </a:p>
        </p:txBody>
      </p:sp>
      <p:sp>
        <p:nvSpPr>
          <p:cNvPr id="14" name="Rectangle 13"/>
          <p:cNvSpPr/>
          <p:nvPr/>
        </p:nvSpPr>
        <p:spPr>
          <a:xfrm>
            <a:off x="84272" y="5673633"/>
            <a:ext cx="3237612" cy="1292662"/>
          </a:xfrm>
          <a:prstGeom prst="rect">
            <a:avLst/>
          </a:prstGeom>
        </p:spPr>
        <p:txBody>
          <a:bodyPr wrap="square">
            <a:spAutoFit/>
          </a:bodyPr>
          <a:lstStyle/>
          <a:p>
            <a:r>
              <a:rPr lang="en-US" sz="1400" b="1" dirty="0" smtClean="0"/>
              <a:t>Premise 1: 	Peter is made of oatmeal</a:t>
            </a:r>
          </a:p>
          <a:p>
            <a:r>
              <a:rPr lang="en-US" sz="1400" b="1" dirty="0" smtClean="0"/>
              <a:t>Premise 2: 	Oatmeal is an animal</a:t>
            </a:r>
          </a:p>
          <a:p>
            <a:r>
              <a:rPr lang="en-US" sz="1400" b="1" dirty="0" smtClean="0"/>
              <a:t>Premise 3:	All animals are yellow</a:t>
            </a:r>
          </a:p>
          <a:p>
            <a:r>
              <a:rPr lang="en-US" sz="1400" b="1" dirty="0" smtClean="0"/>
              <a:t>Premise 4:	Yellow is the same as green</a:t>
            </a:r>
          </a:p>
          <a:p>
            <a:endParaRPr lang="en-US" sz="500" b="1" dirty="0"/>
          </a:p>
          <a:p>
            <a:r>
              <a:rPr lang="en-US" sz="1400" b="1" dirty="0" smtClean="0"/>
              <a:t>Conclusion: 	Peter is green</a:t>
            </a:r>
            <a:endParaRPr lang="en-US" sz="1400" b="1" dirty="0"/>
          </a:p>
        </p:txBody>
      </p:sp>
      <p:sp>
        <p:nvSpPr>
          <p:cNvPr id="16" name="Rectangle 15"/>
          <p:cNvSpPr/>
          <p:nvPr/>
        </p:nvSpPr>
        <p:spPr>
          <a:xfrm>
            <a:off x="84272" y="1041961"/>
            <a:ext cx="2429538" cy="815608"/>
          </a:xfrm>
          <a:prstGeom prst="rect">
            <a:avLst/>
          </a:prstGeom>
        </p:spPr>
        <p:txBody>
          <a:bodyPr wrap="square">
            <a:spAutoFit/>
          </a:bodyPr>
          <a:lstStyle/>
          <a:p>
            <a:r>
              <a:rPr lang="en-US" sz="1400" b="1" dirty="0" smtClean="0"/>
              <a:t>Premise 1: 	A is more than B</a:t>
            </a:r>
          </a:p>
          <a:p>
            <a:r>
              <a:rPr lang="en-US" sz="1400" b="1" dirty="0" smtClean="0"/>
              <a:t>Premise 2: 	C sells D</a:t>
            </a:r>
          </a:p>
          <a:p>
            <a:endParaRPr lang="en-US" sz="500" b="1" dirty="0"/>
          </a:p>
          <a:p>
            <a:r>
              <a:rPr lang="en-US" sz="1400" b="1" dirty="0" smtClean="0"/>
              <a:t>Conclusion: 	E is part of F</a:t>
            </a:r>
            <a:endParaRPr lang="en-US" sz="1400" b="1" dirty="0"/>
          </a:p>
        </p:txBody>
      </p:sp>
      <p:sp>
        <p:nvSpPr>
          <p:cNvPr id="24" name="Rectangle 23"/>
          <p:cNvSpPr/>
          <p:nvPr/>
        </p:nvSpPr>
        <p:spPr>
          <a:xfrm>
            <a:off x="5411975" y="872086"/>
            <a:ext cx="3200398" cy="815608"/>
          </a:xfrm>
          <a:prstGeom prst="rect">
            <a:avLst/>
          </a:prstGeom>
        </p:spPr>
        <p:txBody>
          <a:bodyPr wrap="square">
            <a:spAutoFit/>
          </a:bodyPr>
          <a:lstStyle/>
          <a:p>
            <a:r>
              <a:rPr lang="en-US" sz="1400" b="1" dirty="0" smtClean="0"/>
              <a:t>Premise 1: 	All men are mortal</a:t>
            </a:r>
          </a:p>
          <a:p>
            <a:r>
              <a:rPr lang="en-US" sz="1400" b="1" dirty="0" smtClean="0"/>
              <a:t>Premise 2: 	Socrates is a man</a:t>
            </a:r>
          </a:p>
          <a:p>
            <a:endParaRPr lang="en-US" sz="500" b="1" dirty="0"/>
          </a:p>
          <a:p>
            <a:r>
              <a:rPr lang="en-US" sz="1400" b="1" dirty="0" smtClean="0"/>
              <a:t>Conclusion: 	Socrates is mortal</a:t>
            </a:r>
            <a:endParaRPr lang="en-US" sz="1400" b="1" dirty="0"/>
          </a:p>
        </p:txBody>
      </p:sp>
      <p:sp>
        <p:nvSpPr>
          <p:cNvPr id="25" name="Rectangle 24"/>
          <p:cNvSpPr/>
          <p:nvPr/>
        </p:nvSpPr>
        <p:spPr>
          <a:xfrm>
            <a:off x="5292846" y="225755"/>
            <a:ext cx="2557131" cy="646331"/>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Sound</a:t>
            </a:r>
            <a:endParaRPr lang="en-US" sz="3600" b="1" dirty="0"/>
          </a:p>
        </p:txBody>
      </p:sp>
    </p:spTree>
    <p:extLst>
      <p:ext uri="{BB962C8B-B14F-4D97-AF65-F5344CB8AC3E}">
        <p14:creationId xmlns:p14="http://schemas.microsoft.com/office/powerpoint/2010/main" val="3036773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892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73888" y="80321"/>
            <a:ext cx="6996223" cy="1754326"/>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ea typeface="Calibri" panose="020F0502020204030204" pitchFamily="34" charset="0"/>
              </a:rPr>
              <a:t>Session 3</a:t>
            </a:r>
          </a:p>
          <a:p>
            <a:pPr algn="ctr"/>
            <a:r>
              <a:rPr lang="en-US" sz="3600" b="1" dirty="0" smtClean="0">
                <a:latin typeface="Calibri" panose="020F0502020204030204" pitchFamily="34" charset="0"/>
              </a:rPr>
              <a:t>Doing Philosophy: Arguments</a:t>
            </a:r>
            <a:endParaRPr lang="en-US" sz="3600" b="1" dirty="0"/>
          </a:p>
        </p:txBody>
      </p:sp>
      <p:sp>
        <p:nvSpPr>
          <p:cNvPr id="7" name="Rectangle 6"/>
          <p:cNvSpPr/>
          <p:nvPr/>
        </p:nvSpPr>
        <p:spPr>
          <a:xfrm>
            <a:off x="1897914" y="3514912"/>
            <a:ext cx="5342860" cy="1200329"/>
          </a:xfrm>
          <a:prstGeom prst="rect">
            <a:avLst/>
          </a:prstGeom>
        </p:spPr>
        <p:txBody>
          <a:bodyPr wrap="square">
            <a:spAutoFit/>
          </a:bodyPr>
          <a:lstStyle/>
          <a:p>
            <a:pPr algn="ctr"/>
            <a:r>
              <a:rPr lang="en-US" sz="2400" b="1" dirty="0" smtClean="0"/>
              <a:t>NECESSARY CONDITION</a:t>
            </a:r>
          </a:p>
          <a:p>
            <a:pPr algn="ctr"/>
            <a:r>
              <a:rPr lang="en-US" sz="2400" dirty="0" smtClean="0"/>
              <a:t>P is a necessary condition for Q if: </a:t>
            </a:r>
          </a:p>
          <a:p>
            <a:pPr algn="ctr"/>
            <a:r>
              <a:rPr lang="en-US" sz="2400" dirty="0" smtClean="0"/>
              <a:t>Q </a:t>
            </a:r>
            <a:r>
              <a:rPr lang="en-US" sz="2400" dirty="0" smtClean="0"/>
              <a:t>is true only if P is true</a:t>
            </a:r>
            <a:endParaRPr lang="en-US" sz="2400" dirty="0"/>
          </a:p>
        </p:txBody>
      </p:sp>
      <p:sp>
        <p:nvSpPr>
          <p:cNvPr id="8" name="Rectangle 7"/>
          <p:cNvSpPr/>
          <p:nvPr/>
        </p:nvSpPr>
        <p:spPr>
          <a:xfrm>
            <a:off x="1832346" y="4868791"/>
            <a:ext cx="5342860" cy="1200329"/>
          </a:xfrm>
          <a:prstGeom prst="rect">
            <a:avLst/>
          </a:prstGeom>
        </p:spPr>
        <p:txBody>
          <a:bodyPr wrap="square">
            <a:spAutoFit/>
          </a:bodyPr>
          <a:lstStyle/>
          <a:p>
            <a:pPr algn="ctr"/>
            <a:r>
              <a:rPr lang="en-US" sz="2400" b="1" dirty="0" smtClean="0"/>
              <a:t>SUFFICIENT CONDITION</a:t>
            </a:r>
          </a:p>
          <a:p>
            <a:pPr algn="ctr"/>
            <a:r>
              <a:rPr lang="en-US" sz="2400" dirty="0" smtClean="0"/>
              <a:t>R is a sufficient condition for S if:</a:t>
            </a:r>
          </a:p>
          <a:p>
            <a:pPr algn="ctr"/>
            <a:r>
              <a:rPr lang="en-US" sz="2400" dirty="0" smtClean="0"/>
              <a:t>If </a:t>
            </a:r>
            <a:r>
              <a:rPr lang="en-US" sz="2400" dirty="0" smtClean="0"/>
              <a:t>R is true, then S is true</a:t>
            </a:r>
            <a:endParaRPr lang="en-US" sz="2400" dirty="0"/>
          </a:p>
        </p:txBody>
      </p:sp>
    </p:spTree>
    <p:extLst>
      <p:ext uri="{BB962C8B-B14F-4D97-AF65-F5344CB8AC3E}">
        <p14:creationId xmlns:p14="http://schemas.microsoft.com/office/powerpoint/2010/main" val="839709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1293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73888" y="93611"/>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Doing Philosophy: Fallacies</a:t>
            </a:r>
            <a:endParaRPr lang="en-US" sz="3600" b="1"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084" y="2181907"/>
            <a:ext cx="4305992" cy="188699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5985" y="1677640"/>
            <a:ext cx="4330930" cy="186205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084" y="4137624"/>
            <a:ext cx="4106488" cy="177892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46568" y="4068897"/>
            <a:ext cx="4397432" cy="1828800"/>
          </a:xfrm>
          <a:prstGeom prst="rect">
            <a:avLst/>
          </a:prstGeom>
        </p:spPr>
      </p:pic>
    </p:spTree>
    <p:extLst>
      <p:ext uri="{BB962C8B-B14F-4D97-AF65-F5344CB8AC3E}">
        <p14:creationId xmlns:p14="http://schemas.microsoft.com/office/powerpoint/2010/main" val="1505899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12939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73888" y="93611"/>
            <a:ext cx="6996223" cy="1200329"/>
          </a:xfrm>
          <a:prstGeom prst="rect">
            <a:avLst/>
          </a:prstGeom>
        </p:spPr>
        <p:txBody>
          <a:bodyPr wrap="square">
            <a:spAutoFit/>
          </a:bodyPr>
          <a:lstStyle/>
          <a:p>
            <a:pPr algn="ctr"/>
            <a:r>
              <a:rPr lang="en-US" sz="3600" b="1" dirty="0" smtClean="0">
                <a:effectLst/>
                <a:latin typeface="Calibri" panose="020F0502020204030204" pitchFamily="34" charset="0"/>
                <a:ea typeface="Calibri" panose="020F0502020204030204" pitchFamily="34" charset="0"/>
              </a:rPr>
              <a:t>Introduction to Philosophy</a:t>
            </a:r>
          </a:p>
          <a:p>
            <a:pPr algn="ctr"/>
            <a:r>
              <a:rPr lang="en-US" sz="3600" b="1" dirty="0" smtClean="0">
                <a:latin typeface="Calibri" panose="020F0502020204030204" pitchFamily="34" charset="0"/>
              </a:rPr>
              <a:t>Doing Philosophy: Fallacies</a:t>
            </a:r>
            <a:endParaRPr lang="en-US" sz="3600" b="1"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8113" y="2385485"/>
            <a:ext cx="4239490" cy="1837112"/>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4612" y="1487710"/>
            <a:ext cx="4305992" cy="179555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2174" y="3841402"/>
            <a:ext cx="4364182" cy="1820488"/>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0646" y="4604110"/>
            <a:ext cx="4438996" cy="1571106"/>
          </a:xfrm>
          <a:prstGeom prst="rect">
            <a:avLst/>
          </a:prstGeom>
        </p:spPr>
      </p:pic>
    </p:spTree>
    <p:extLst>
      <p:ext uri="{BB962C8B-B14F-4D97-AF65-F5344CB8AC3E}">
        <p14:creationId xmlns:p14="http://schemas.microsoft.com/office/powerpoint/2010/main" val="780125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28782" y="2573964"/>
            <a:ext cx="1726145" cy="400110"/>
          </a:xfrm>
          <a:prstGeom prst="rect">
            <a:avLst/>
          </a:prstGeom>
          <a:noFill/>
        </p:spPr>
        <p:txBody>
          <a:bodyPr wrap="square" rtlCol="0">
            <a:spAutoFit/>
          </a:bodyPr>
          <a:lstStyle/>
          <a:p>
            <a:r>
              <a:rPr lang="en-US" sz="2000" b="1" dirty="0" smtClean="0"/>
              <a:t>Anchoring</a:t>
            </a:r>
            <a:endParaRPr lang="en-US" dirty="0"/>
          </a:p>
        </p:txBody>
      </p:sp>
      <p:sp>
        <p:nvSpPr>
          <p:cNvPr id="3" name="Rectangle 2"/>
          <p:cNvSpPr/>
          <p:nvPr/>
        </p:nvSpPr>
        <p:spPr>
          <a:xfrm>
            <a:off x="428782" y="3002344"/>
            <a:ext cx="3818925" cy="830997"/>
          </a:xfrm>
          <a:prstGeom prst="rect">
            <a:avLst/>
          </a:prstGeom>
        </p:spPr>
        <p:txBody>
          <a:bodyPr wrap="square">
            <a:spAutoFit/>
          </a:bodyPr>
          <a:lstStyle/>
          <a:p>
            <a:r>
              <a:rPr lang="en-US" sz="1600" dirty="0">
                <a:solidFill>
                  <a:srgbClr val="252525"/>
                </a:solidFill>
                <a:latin typeface="Arial" panose="020B0604020202020204" pitchFamily="34" charset="0"/>
              </a:rPr>
              <a:t>tendency to rely too heavily on the first piece of information offered (the "anchor") when making decisions</a:t>
            </a:r>
            <a:endParaRPr lang="en-US" sz="1600" dirty="0"/>
          </a:p>
        </p:txBody>
      </p:sp>
      <p:sp>
        <p:nvSpPr>
          <p:cNvPr id="6" name="Rectangle 5"/>
          <p:cNvSpPr/>
          <p:nvPr/>
        </p:nvSpPr>
        <p:spPr>
          <a:xfrm>
            <a:off x="428782" y="5115306"/>
            <a:ext cx="3643487" cy="830997"/>
          </a:xfrm>
          <a:prstGeom prst="rect">
            <a:avLst/>
          </a:prstGeom>
        </p:spPr>
        <p:txBody>
          <a:bodyPr wrap="square">
            <a:spAutoFit/>
          </a:bodyPr>
          <a:lstStyle/>
          <a:p>
            <a:r>
              <a:rPr lang="en-US" sz="1600" dirty="0" smtClean="0">
                <a:solidFill>
                  <a:srgbClr val="000000"/>
                </a:solidFill>
                <a:latin typeface="Arial" panose="020B0604020202020204" pitchFamily="34" charset="0"/>
              </a:rPr>
              <a:t>evaluation </a:t>
            </a:r>
            <a:r>
              <a:rPr lang="en-US" sz="1600" dirty="0">
                <a:solidFill>
                  <a:srgbClr val="000000"/>
                </a:solidFill>
                <a:latin typeface="Arial" panose="020B0604020202020204" pitchFamily="34" charset="0"/>
              </a:rPr>
              <a:t>of the logical strength of an argument is biased by the believability of the </a:t>
            </a:r>
            <a:r>
              <a:rPr lang="en-US" sz="1600" dirty="0" smtClean="0">
                <a:solidFill>
                  <a:srgbClr val="000000"/>
                </a:solidFill>
                <a:latin typeface="Arial" panose="020B0604020202020204" pitchFamily="34" charset="0"/>
              </a:rPr>
              <a:t>conclusion</a:t>
            </a:r>
            <a:endParaRPr lang="en-US" sz="1600" dirty="0"/>
          </a:p>
        </p:txBody>
      </p:sp>
      <p:sp>
        <p:nvSpPr>
          <p:cNvPr id="9" name="TextBox 8"/>
          <p:cNvSpPr txBox="1"/>
          <p:nvPr/>
        </p:nvSpPr>
        <p:spPr>
          <a:xfrm>
            <a:off x="428782" y="4623132"/>
            <a:ext cx="1726145" cy="400110"/>
          </a:xfrm>
          <a:prstGeom prst="rect">
            <a:avLst/>
          </a:prstGeom>
          <a:noFill/>
        </p:spPr>
        <p:txBody>
          <a:bodyPr wrap="square" rtlCol="0">
            <a:spAutoFit/>
          </a:bodyPr>
          <a:lstStyle/>
          <a:p>
            <a:r>
              <a:rPr lang="en-US" sz="2000" b="1" dirty="0" smtClean="0"/>
              <a:t>Belief bias</a:t>
            </a:r>
            <a:endParaRPr lang="en-US" dirty="0"/>
          </a:p>
        </p:txBody>
      </p:sp>
      <p:sp>
        <p:nvSpPr>
          <p:cNvPr id="10" name="Rectangle 9"/>
          <p:cNvSpPr/>
          <p:nvPr/>
        </p:nvSpPr>
        <p:spPr>
          <a:xfrm>
            <a:off x="4789967" y="3097185"/>
            <a:ext cx="3753293" cy="1077218"/>
          </a:xfrm>
          <a:prstGeom prst="rect">
            <a:avLst/>
          </a:prstGeom>
        </p:spPr>
        <p:txBody>
          <a:bodyPr wrap="square">
            <a:spAutoFit/>
          </a:bodyPr>
          <a:lstStyle/>
          <a:p>
            <a:r>
              <a:rPr lang="en-US" sz="1600" dirty="0">
                <a:solidFill>
                  <a:srgbClr val="000000"/>
                </a:solidFill>
                <a:latin typeface="Arial" panose="020B0604020202020204" pitchFamily="34" charset="0"/>
              </a:rPr>
              <a:t>Concentrating on the people or things that "survived" some process and inadvertently overlooking those that didn't because of their lack of visibility.</a:t>
            </a:r>
            <a:endParaRPr lang="en-US" sz="1600" dirty="0"/>
          </a:p>
        </p:txBody>
      </p:sp>
      <p:sp>
        <p:nvSpPr>
          <p:cNvPr id="11" name="TextBox 10"/>
          <p:cNvSpPr txBox="1"/>
          <p:nvPr/>
        </p:nvSpPr>
        <p:spPr>
          <a:xfrm>
            <a:off x="4789967" y="2573964"/>
            <a:ext cx="2973188" cy="400110"/>
          </a:xfrm>
          <a:prstGeom prst="rect">
            <a:avLst/>
          </a:prstGeom>
          <a:noFill/>
        </p:spPr>
        <p:txBody>
          <a:bodyPr wrap="square" rtlCol="0">
            <a:spAutoFit/>
          </a:bodyPr>
          <a:lstStyle/>
          <a:p>
            <a:r>
              <a:rPr lang="en-US" sz="2000" b="1" dirty="0" smtClean="0"/>
              <a:t>Survivorship bias</a:t>
            </a:r>
            <a:endParaRPr lang="en-US" dirty="0"/>
          </a:p>
        </p:txBody>
      </p:sp>
      <p:sp>
        <p:nvSpPr>
          <p:cNvPr id="12" name="Rectangle 11"/>
          <p:cNvSpPr/>
          <p:nvPr/>
        </p:nvSpPr>
        <p:spPr>
          <a:xfrm>
            <a:off x="4832498" y="5099357"/>
            <a:ext cx="3545957" cy="1077218"/>
          </a:xfrm>
          <a:prstGeom prst="rect">
            <a:avLst/>
          </a:prstGeom>
        </p:spPr>
        <p:txBody>
          <a:bodyPr wrap="square">
            <a:spAutoFit/>
          </a:bodyPr>
          <a:lstStyle/>
          <a:p>
            <a:r>
              <a:rPr lang="en-US" sz="1600" dirty="0">
                <a:solidFill>
                  <a:srgbClr val="000000"/>
                </a:solidFill>
                <a:latin typeface="Arial" panose="020B0604020202020204" pitchFamily="34" charset="0"/>
              </a:rPr>
              <a:t>The tendency to search for, interpret, focus on and remember information in a way that confirms one's preconceptions.</a:t>
            </a:r>
            <a:endParaRPr lang="en-US" sz="1600" dirty="0"/>
          </a:p>
        </p:txBody>
      </p:sp>
      <p:sp>
        <p:nvSpPr>
          <p:cNvPr id="13" name="TextBox 12"/>
          <p:cNvSpPr txBox="1"/>
          <p:nvPr/>
        </p:nvSpPr>
        <p:spPr>
          <a:xfrm>
            <a:off x="4832498" y="4623132"/>
            <a:ext cx="2973188" cy="400110"/>
          </a:xfrm>
          <a:prstGeom prst="rect">
            <a:avLst/>
          </a:prstGeom>
          <a:noFill/>
        </p:spPr>
        <p:txBody>
          <a:bodyPr wrap="square" rtlCol="0">
            <a:spAutoFit/>
          </a:bodyPr>
          <a:lstStyle/>
          <a:p>
            <a:r>
              <a:rPr lang="en-US" sz="2000" b="1" dirty="0" smtClean="0"/>
              <a:t>Confirmation bias</a:t>
            </a:r>
            <a:endParaRPr lang="en-US" dirty="0"/>
          </a:p>
        </p:txBody>
      </p:sp>
      <p:sp>
        <p:nvSpPr>
          <p:cNvPr id="14" name="Rectangle 13"/>
          <p:cNvSpPr/>
          <p:nvPr/>
        </p:nvSpPr>
        <p:spPr>
          <a:xfrm>
            <a:off x="2338244" y="149868"/>
            <a:ext cx="4572000" cy="1323439"/>
          </a:xfrm>
          <a:prstGeom prst="rect">
            <a:avLst/>
          </a:prstGeom>
        </p:spPr>
        <p:txBody>
          <a:bodyPr>
            <a:spAutoFit/>
          </a:bodyPr>
          <a:lstStyle/>
          <a:p>
            <a:r>
              <a:rPr lang="en-US" sz="2000" b="1" dirty="0" smtClean="0">
                <a:latin typeface="Arial" panose="020B0604020202020204" pitchFamily="34" charset="0"/>
              </a:rPr>
              <a:t>cognitive biases are:</a:t>
            </a:r>
          </a:p>
          <a:p>
            <a:r>
              <a:rPr lang="en-US" sz="2000" dirty="0" smtClean="0">
                <a:latin typeface="Arial" panose="020B0604020202020204" pitchFamily="34" charset="0"/>
              </a:rPr>
              <a:t>tendencies </a:t>
            </a:r>
            <a:r>
              <a:rPr lang="en-US" sz="2000" dirty="0">
                <a:latin typeface="Arial" panose="020B0604020202020204" pitchFamily="34" charset="0"/>
              </a:rPr>
              <a:t>to think in certain ways that can lead to systematic deviations from a standard of rationality</a:t>
            </a:r>
            <a:endParaRPr lang="en-US" sz="2000" dirty="0"/>
          </a:p>
        </p:txBody>
      </p:sp>
      <p:sp>
        <p:nvSpPr>
          <p:cNvPr id="15" name="Rectangle 14"/>
          <p:cNvSpPr/>
          <p:nvPr/>
        </p:nvSpPr>
        <p:spPr>
          <a:xfrm>
            <a:off x="2338244" y="1998151"/>
            <a:ext cx="4572000" cy="400110"/>
          </a:xfrm>
          <a:prstGeom prst="rect">
            <a:avLst/>
          </a:prstGeom>
        </p:spPr>
        <p:txBody>
          <a:bodyPr>
            <a:spAutoFit/>
          </a:bodyPr>
          <a:lstStyle/>
          <a:p>
            <a:r>
              <a:rPr lang="en-US" sz="2000" b="1" dirty="0" smtClean="0">
                <a:latin typeface="Arial" panose="020B0604020202020204" pitchFamily="34" charset="0"/>
              </a:rPr>
              <a:t>example of cognitive biases:</a:t>
            </a:r>
            <a:endParaRPr lang="en-US" sz="2000" b="1" dirty="0" smtClean="0">
              <a:latin typeface="Arial" panose="020B0604020202020204" pitchFamily="34" charset="0"/>
            </a:endParaRPr>
          </a:p>
        </p:txBody>
      </p:sp>
    </p:spTree>
    <p:extLst>
      <p:ext uri="{BB962C8B-B14F-4D97-AF65-F5344CB8AC3E}">
        <p14:creationId xmlns:p14="http://schemas.microsoft.com/office/powerpoint/2010/main" val="1345973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6674" y="1821849"/>
            <a:ext cx="6900530" cy="4524315"/>
          </a:xfrm>
          <a:prstGeom prst="rect">
            <a:avLst/>
          </a:prstGeom>
        </p:spPr>
        <p:txBody>
          <a:bodyPr wrap="square">
            <a:spAutoFit/>
          </a:bodyPr>
          <a:lstStyle/>
          <a:p>
            <a:r>
              <a:rPr lang="en-US" sz="2000" b="1" dirty="0" smtClean="0"/>
              <a:t>The three main types of arguments for the existence of God:</a:t>
            </a:r>
          </a:p>
          <a:p>
            <a:endParaRPr lang="en-US" dirty="0"/>
          </a:p>
          <a:p>
            <a:r>
              <a:rPr lang="en-US" b="1" dirty="0" smtClean="0"/>
              <a:t>cosmological (“first cause”)</a:t>
            </a:r>
          </a:p>
          <a:p>
            <a:r>
              <a:rPr lang="en-US" dirty="0"/>
              <a:t> </a:t>
            </a:r>
            <a:r>
              <a:rPr lang="en-US" dirty="0" smtClean="0"/>
              <a:t>       </a:t>
            </a:r>
            <a:r>
              <a:rPr lang="en-US" dirty="0"/>
              <a:t>an argument for the existence of God that claims that all things in nature depend on something else for their </a:t>
            </a:r>
            <a:r>
              <a:rPr lang="en-US" dirty="0" smtClean="0"/>
              <a:t>existence, </a:t>
            </a:r>
            <a:r>
              <a:rPr lang="en-US" dirty="0"/>
              <a:t>and that the whole cosmos must therefore itself depend on a being that exists independently or necessarily</a:t>
            </a:r>
            <a:r>
              <a:rPr lang="en-US" dirty="0" smtClean="0"/>
              <a:t>.</a:t>
            </a:r>
          </a:p>
          <a:p>
            <a:endParaRPr lang="en-US" dirty="0"/>
          </a:p>
          <a:p>
            <a:r>
              <a:rPr lang="en-US" b="1" dirty="0" smtClean="0"/>
              <a:t>teleological </a:t>
            </a:r>
            <a:r>
              <a:rPr lang="en-US" b="1" dirty="0" smtClean="0"/>
              <a:t>(”argument from design</a:t>
            </a:r>
            <a:r>
              <a:rPr lang="en-US" b="1" dirty="0" smtClean="0"/>
              <a:t>”)</a:t>
            </a:r>
          </a:p>
          <a:p>
            <a:r>
              <a:rPr lang="en-US" dirty="0"/>
              <a:t> </a:t>
            </a:r>
            <a:r>
              <a:rPr lang="en-US" dirty="0" smtClean="0"/>
              <a:t>       </a:t>
            </a:r>
            <a:r>
              <a:rPr lang="en-US" dirty="0" smtClean="0"/>
              <a:t>a</a:t>
            </a:r>
            <a:r>
              <a:rPr lang="en-US" dirty="0"/>
              <a:t> teleological </a:t>
            </a:r>
            <a:r>
              <a:rPr lang="en-US" dirty="0" smtClean="0"/>
              <a:t>argument</a:t>
            </a:r>
            <a:r>
              <a:rPr lang="en-US" dirty="0"/>
              <a:t> is an argument for the existence of God </a:t>
            </a:r>
            <a:r>
              <a:rPr lang="en-US" dirty="0" smtClean="0"/>
              <a:t> based </a:t>
            </a:r>
            <a:r>
              <a:rPr lang="en-US" dirty="0"/>
              <a:t>on perceived evidence of deliberate design in the natural or physical </a:t>
            </a:r>
            <a:r>
              <a:rPr lang="en-US" dirty="0" smtClean="0"/>
              <a:t>world.</a:t>
            </a:r>
            <a:endParaRPr lang="en-US" dirty="0" smtClean="0"/>
          </a:p>
          <a:p>
            <a:pPr marL="400050" indent="-400050">
              <a:buAutoNum type="romanLcParenR"/>
            </a:pPr>
            <a:endParaRPr lang="en-US" dirty="0"/>
          </a:p>
          <a:p>
            <a:r>
              <a:rPr lang="en-US" b="1" dirty="0" smtClean="0"/>
              <a:t>ontological</a:t>
            </a:r>
          </a:p>
          <a:p>
            <a:r>
              <a:rPr lang="en-US" dirty="0"/>
              <a:t> </a:t>
            </a:r>
            <a:r>
              <a:rPr lang="en-US" dirty="0" smtClean="0"/>
              <a:t>      </a:t>
            </a:r>
            <a:r>
              <a:rPr lang="en-US" dirty="0" smtClean="0"/>
              <a:t>an ontological argument for the existence of God is an argument that claims that the existence of </a:t>
            </a:r>
            <a:r>
              <a:rPr lang="en-US" dirty="0" smtClean="0"/>
              <a:t>the </a:t>
            </a:r>
            <a:r>
              <a:rPr lang="en-US" dirty="0" smtClean="0"/>
              <a:t>idea of God shows that God exists.</a:t>
            </a:r>
            <a:endParaRPr lang="en-US" dirty="0"/>
          </a:p>
        </p:txBody>
      </p:sp>
    </p:spTree>
    <p:extLst>
      <p:ext uri="{BB962C8B-B14F-4D97-AF65-F5344CB8AC3E}">
        <p14:creationId xmlns:p14="http://schemas.microsoft.com/office/powerpoint/2010/main" val="3451812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149</TotalTime>
  <Words>1100</Words>
  <Application>Microsoft Office PowerPoint</Application>
  <PresentationFormat>On-screen Show (4:3)</PresentationFormat>
  <Paragraphs>236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Georgia</vt:lpstr>
      <vt:lpstr>Roboto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Rockefeller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Andreas Keller</dc:creator>
  <cp:lastModifiedBy>Andreas Keller</cp:lastModifiedBy>
  <cp:revision>18</cp:revision>
  <dcterms:created xsi:type="dcterms:W3CDTF">2017-03-28T21:08:08Z</dcterms:created>
  <dcterms:modified xsi:type="dcterms:W3CDTF">2017-03-29T02:29:43Z</dcterms:modified>
</cp:coreProperties>
</file>